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3"/>
  </p:notesMasterIdLst>
  <p:handoutMasterIdLst>
    <p:handoutMasterId r:id="rId74"/>
  </p:handoutMasterIdLst>
  <p:sldIdLst>
    <p:sldId id="462" r:id="rId8"/>
    <p:sldId id="469" r:id="rId9"/>
    <p:sldId id="1407" r:id="rId10"/>
    <p:sldId id="1408" r:id="rId11"/>
    <p:sldId id="1121" r:id="rId12"/>
    <p:sldId id="1410" r:id="rId13"/>
    <p:sldId id="1394" r:id="rId14"/>
    <p:sldId id="1409" r:id="rId15"/>
    <p:sldId id="1467" r:id="rId16"/>
    <p:sldId id="1411" r:id="rId17"/>
    <p:sldId id="1468" r:id="rId18"/>
    <p:sldId id="1412" r:id="rId19"/>
    <p:sldId id="1413" r:id="rId20"/>
    <p:sldId id="1452" r:id="rId21"/>
    <p:sldId id="1453" r:id="rId22"/>
    <p:sldId id="1454" r:id="rId23"/>
    <p:sldId id="1415" r:id="rId24"/>
    <p:sldId id="1416" r:id="rId25"/>
    <p:sldId id="1417" r:id="rId26"/>
    <p:sldId id="1455" r:id="rId27"/>
    <p:sldId id="1418" r:id="rId28"/>
    <p:sldId id="1419" r:id="rId29"/>
    <p:sldId id="1420" r:id="rId30"/>
    <p:sldId id="1456" r:id="rId31"/>
    <p:sldId id="1421" r:id="rId32"/>
    <p:sldId id="1361" r:id="rId33"/>
    <p:sldId id="1422" r:id="rId34"/>
    <p:sldId id="1362" r:id="rId35"/>
    <p:sldId id="1423" r:id="rId36"/>
    <p:sldId id="1424" r:id="rId37"/>
    <p:sldId id="1457" r:id="rId38"/>
    <p:sldId id="1469" r:id="rId39"/>
    <p:sldId id="1427" r:id="rId40"/>
    <p:sldId id="1428" r:id="rId41"/>
    <p:sldId id="1429" r:id="rId42"/>
    <p:sldId id="1458" r:id="rId43"/>
    <p:sldId id="1459" r:id="rId44"/>
    <p:sldId id="1431" r:id="rId45"/>
    <p:sldId id="1451" r:id="rId46"/>
    <p:sldId id="1432" r:id="rId47"/>
    <p:sldId id="1470" r:id="rId48"/>
    <p:sldId id="1430" r:id="rId49"/>
    <p:sldId id="1437" r:id="rId50"/>
    <p:sldId id="1433" r:id="rId51"/>
    <p:sldId id="1434" r:id="rId52"/>
    <p:sldId id="1435" r:id="rId53"/>
    <p:sldId id="1472" r:id="rId54"/>
    <p:sldId id="1438" r:id="rId55"/>
    <p:sldId id="1436" r:id="rId56"/>
    <p:sldId id="1439" r:id="rId57"/>
    <p:sldId id="1463" r:id="rId58"/>
    <p:sldId id="1464" r:id="rId59"/>
    <p:sldId id="1443" r:id="rId60"/>
    <p:sldId id="1441" r:id="rId61"/>
    <p:sldId id="1444" r:id="rId62"/>
    <p:sldId id="1445" r:id="rId63"/>
    <p:sldId id="1446" r:id="rId64"/>
    <p:sldId id="1465" r:id="rId65"/>
    <p:sldId id="1447" r:id="rId66"/>
    <p:sldId id="1448" r:id="rId67"/>
    <p:sldId id="1450" r:id="rId68"/>
    <p:sldId id="1466" r:id="rId69"/>
    <p:sldId id="1449" r:id="rId70"/>
    <p:sldId id="1471" r:id="rId71"/>
    <p:sldId id="264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1FF"/>
    <a:srgbClr val="FFC9C9"/>
    <a:srgbClr val="FFA3A3"/>
    <a:srgbClr val="C4E59F"/>
    <a:srgbClr val="0451A5"/>
    <a:srgbClr val="FFFFE4"/>
    <a:srgbClr val="FF0000"/>
    <a:srgbClr val="FFFF00"/>
    <a:srgbClr val="FFF29C"/>
    <a:srgbClr val="F7A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7" autoAdjust="0"/>
    <p:restoredTop sz="95285" autoAdjust="0"/>
  </p:normalViewPr>
  <p:slideViewPr>
    <p:cSldViewPr snapToGrid="0">
      <p:cViewPr varScale="1">
        <p:scale>
          <a:sx n="83" d="100"/>
          <a:sy n="83" d="100"/>
        </p:scale>
        <p:origin x="82" y="1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2022/10/27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342942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989438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02639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59075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  <p:sldLayoutId id="214748371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4ED0F5-6BA9-200B-B0E7-388DFF68E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258" y="3617599"/>
            <a:ext cx="3276884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ACA1AD1-618D-24FD-BFCB-8EFBE871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postman</a:t>
            </a:r>
            <a:endParaRPr lang="zh-CN" altLang="en-US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A5979996-00A5-A10F-A847-6E3CDA7E4C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941389"/>
          </a:xfrm>
        </p:spPr>
        <p:txBody>
          <a:bodyPr/>
          <a:lstStyle/>
          <a:p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Postman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是一款功能强大的网页调试与发送网页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HTTP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请求的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Chrome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插件。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作用：常用于进行接口测试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78DBB1-2077-16D9-29CE-339659D2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93" y="3209220"/>
            <a:ext cx="4320914" cy="24386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03C5B5-188B-421C-6389-8FBE3A0B5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4"/>
          <a:stretch/>
        </p:blipFill>
        <p:spPr>
          <a:xfrm>
            <a:off x="1891390" y="2505457"/>
            <a:ext cx="7127612" cy="4185598"/>
          </a:xfrm>
          <a:prstGeom prst="rect">
            <a:avLst/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D762C9-7426-DCE4-6E43-37902890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584" y="2901299"/>
            <a:ext cx="4320914" cy="3454050"/>
          </a:xfrm>
          <a:prstGeom prst="rect">
            <a:avLst/>
          </a:prstGeom>
          <a:effectLst>
            <a:glow rad="101600">
              <a:schemeClr val="bg1">
                <a:lumMod val="50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D0CCCD-BFBA-0A1B-22C5-7FC86BE4B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979" y="2690159"/>
            <a:ext cx="2660124" cy="3876329"/>
          </a:xfrm>
          <a:prstGeom prst="rect">
            <a:avLst/>
          </a:prstGeom>
          <a:effectLst>
            <a:glow rad="101600">
              <a:schemeClr val="bg1">
                <a:lumMod val="50000"/>
                <a:alpha val="40000"/>
              </a:schemeClr>
            </a:glo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15D57C-2D2B-1068-4A4A-9D5B4598F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163" y="2435194"/>
            <a:ext cx="7509863" cy="4322221"/>
          </a:xfrm>
          <a:prstGeom prst="rect">
            <a:avLst/>
          </a:prstGeom>
          <a:effectLst>
            <a:glow rad="101600">
              <a:schemeClr val="bg1">
                <a:lumMod val="50000"/>
                <a:alpha val="40000"/>
              </a:schemeClr>
            </a:glo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A6A2421-8B8B-E5F1-B5DB-9FB8083B1A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8" t="1604" r="27305" b="45544"/>
          <a:stretch/>
        </p:blipFill>
        <p:spPr>
          <a:xfrm>
            <a:off x="10162002" y="1624205"/>
            <a:ext cx="957263" cy="9413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FDAFD61-C7B1-555C-EA8E-070C26E70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1912" y="3059025"/>
            <a:ext cx="1554615" cy="5563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F665892-8FC1-F6B4-97FB-C7E3CDFBB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5265" y="3957797"/>
            <a:ext cx="1508503" cy="55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ACA1AD1-618D-24FD-BFCB-8EFBE871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postman</a:t>
            </a:r>
            <a:endParaRPr lang="zh-CN" altLang="en-US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A5979996-00A5-A10F-A847-6E3CDA7E4C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941389"/>
          </a:xfrm>
        </p:spPr>
        <p:txBody>
          <a:bodyPr/>
          <a:lstStyle/>
          <a:p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Postman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是一款功能强大的网页调试与发送网页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HTTP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请求的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Chrome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插件。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作用：常用于进行接口测试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77DA2D-F6EE-F2E0-16BD-8E2F94AD8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" t="1604" r="27305" b="45544"/>
          <a:stretch/>
        </p:blipFill>
        <p:spPr>
          <a:xfrm>
            <a:off x="10162002" y="1624205"/>
            <a:ext cx="957263" cy="9413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4C05B4-3433-FF5E-5AA6-C538A0F3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84" y="2670375"/>
            <a:ext cx="8872957" cy="3805335"/>
          </a:xfrm>
          <a:prstGeom prst="roundRect">
            <a:avLst>
              <a:gd name="adj" fmla="val 2197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91533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>
                <a:solidFill>
                  <a:srgbClr val="C00000"/>
                </a:solidFill>
              </a:rPr>
              <a:t>简单参数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27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简单参数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5C53ED-61ED-FF8A-46FC-ABC1BC9D0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5168712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原始方式</a:t>
            </a: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59028661-071F-C12A-8800-36E0C0738200}"/>
              </a:ext>
            </a:extLst>
          </p:cNvPr>
          <p:cNvSpPr/>
          <p:nvPr/>
        </p:nvSpPr>
        <p:spPr>
          <a:xfrm>
            <a:off x="1063460" y="2616883"/>
            <a:ext cx="4816132" cy="2933525"/>
          </a:xfrm>
          <a:prstGeom prst="roundRect">
            <a:avLst>
              <a:gd name="adj" fmla="val 306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"/simpleParam"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20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simpleParam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request){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request.getParameter(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"name"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age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request.getParameter(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"age"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en-US" altLang="zh-CN" sz="120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int age = Integer.parseInt(ageStr);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200" i="1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  :  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9419D7-CB15-13CB-8AFC-5963BE9D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9" b="32995"/>
          <a:stretch/>
        </p:blipFill>
        <p:spPr>
          <a:xfrm>
            <a:off x="5977128" y="2616883"/>
            <a:ext cx="5886718" cy="2150721"/>
          </a:xfrm>
          <a:prstGeom prst="roundRect">
            <a:avLst>
              <a:gd name="adj" fmla="val 31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ACA1A5-4500-D18E-814A-983C6A386227}"/>
              </a:ext>
            </a:extLst>
          </p:cNvPr>
          <p:cNvSpPr txBox="1"/>
          <p:nvPr/>
        </p:nvSpPr>
        <p:spPr>
          <a:xfrm>
            <a:off x="976070" y="2192862"/>
            <a:ext cx="8195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在原始的</a:t>
            </a:r>
            <a:r>
              <a:rPr lang="en-US" altLang="zh-CN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web</a:t>
            </a:r>
            <a:r>
              <a:rPr lang="zh-CN" altLang="en-US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程序中，获取请求参数，需要通过</a:t>
            </a:r>
            <a:r>
              <a:rPr lang="en-US" altLang="zh-CN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HttpServletRequest </a:t>
            </a:r>
            <a:r>
              <a:rPr lang="zh-CN" altLang="en-US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对象手动获取。</a:t>
            </a:r>
            <a:endParaRPr lang="en-US" altLang="zh-CN" sz="1400" dirty="0">
              <a:solidFill>
                <a:srgbClr val="262626"/>
              </a:solidFill>
              <a:latin typeface="Alibaba PuHuiTi R"/>
              <a:ea typeface="阿里巴巴普惠体" panose="00020600040101010101" pitchFamily="18" charset="-122"/>
              <a:cs typeface="阿里巴巴普惠体" panose="00020600040101010101" pitchFamily="18" charset="-122"/>
              <a:sym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704F26-C5E3-20F0-96FA-53C9E9F474F0}"/>
              </a:ext>
            </a:extLst>
          </p:cNvPr>
          <p:cNvSpPr/>
          <p:nvPr/>
        </p:nvSpPr>
        <p:spPr>
          <a:xfrm>
            <a:off x="1063460" y="3429000"/>
            <a:ext cx="4816132" cy="694944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DB469E-B9FF-7291-6495-DDE39F669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98" y="3921462"/>
            <a:ext cx="786106" cy="404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0F38F4-0453-C24F-ADC1-B5070895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714" y="4358460"/>
            <a:ext cx="2177967" cy="345121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FFA1DCD-F486-9F6A-C366-7B3D54366AE1}"/>
              </a:ext>
            </a:extLst>
          </p:cNvPr>
          <p:cNvCxnSpPr/>
          <p:nvPr/>
        </p:nvCxnSpPr>
        <p:spPr>
          <a:xfrm>
            <a:off x="8515651" y="3269673"/>
            <a:ext cx="9421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1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3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简单参数</a:t>
            </a:r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EB38201F-3EBF-F657-5D5B-6C4CAD4C9967}"/>
              </a:ext>
            </a:extLst>
          </p:cNvPr>
          <p:cNvSpPr txBox="1">
            <a:spLocks/>
          </p:cNvSpPr>
          <p:nvPr/>
        </p:nvSpPr>
        <p:spPr>
          <a:xfrm>
            <a:off x="710880" y="1675672"/>
            <a:ext cx="538512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SpringBoot</a:t>
            </a:r>
            <a:r>
              <a:rPr lang="zh-CN" altLang="en-US"/>
              <a:t>方式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563090-4645-B8B9-203F-65308E03092A}"/>
              </a:ext>
            </a:extLst>
          </p:cNvPr>
          <p:cNvSpPr txBox="1"/>
          <p:nvPr/>
        </p:nvSpPr>
        <p:spPr>
          <a:xfrm>
            <a:off x="976070" y="2192862"/>
            <a:ext cx="6156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简单参数：参数名与形参变量名相同，定义形参即可接收参数。</a:t>
            </a:r>
            <a:endParaRPr lang="en-US" altLang="zh-CN" sz="1400" dirty="0">
              <a:solidFill>
                <a:srgbClr val="262626"/>
              </a:solidFill>
              <a:latin typeface="Alibaba PuHuiTi R"/>
              <a:ea typeface="阿里巴巴普惠体" panose="00020600040101010101" pitchFamily="18" charset="-122"/>
              <a:cs typeface="阿里巴巴普惠体" panose="00020600040101010101" pitchFamily="18" charset="-122"/>
              <a:sym typeface="Consolas" panose="020B0609020204030204" pitchFamily="49" charset="0"/>
            </a:endParaRPr>
          </a:p>
        </p:txBody>
      </p:sp>
      <p:sp>
        <p:nvSpPr>
          <p:cNvPr id="14" name="!!矩形: 圆角 7">
            <a:extLst>
              <a:ext uri="{FF2B5EF4-FFF2-40B4-BE49-F238E27FC236}">
                <a16:creationId xmlns:a16="http://schemas.microsoft.com/office/drawing/2014/main" id="{C5554A04-6F28-F21D-4D9A-6FC8181438EB}"/>
              </a:ext>
            </a:extLst>
          </p:cNvPr>
          <p:cNvSpPr/>
          <p:nvPr/>
        </p:nvSpPr>
        <p:spPr>
          <a:xfrm>
            <a:off x="1050245" y="2695071"/>
            <a:ext cx="4843564" cy="1858641"/>
          </a:xfrm>
          <a:prstGeom prst="roundRect">
            <a:avLst>
              <a:gd name="adj" fmla="val 306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"/simpleParam"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20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simpleParam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,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age){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200" i="1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.println(name+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  :  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+age);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A1F3E4-CABF-D0C9-FF4E-B170F8349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9" b="32995"/>
          <a:stretch/>
        </p:blipFill>
        <p:spPr>
          <a:xfrm>
            <a:off x="6060280" y="2402991"/>
            <a:ext cx="5886718" cy="2150721"/>
          </a:xfrm>
          <a:prstGeom prst="roundRect">
            <a:avLst>
              <a:gd name="adj" fmla="val 31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0DF1225-9F8C-67B8-C141-039B44612BB0}"/>
              </a:ext>
            </a:extLst>
          </p:cNvPr>
          <p:cNvCxnSpPr/>
          <p:nvPr/>
        </p:nvCxnSpPr>
        <p:spPr>
          <a:xfrm>
            <a:off x="8599055" y="3036817"/>
            <a:ext cx="277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54A8F85-135E-A6C9-6D02-06B62BAACFC1}"/>
              </a:ext>
            </a:extLst>
          </p:cNvPr>
          <p:cNvCxnSpPr/>
          <p:nvPr/>
        </p:nvCxnSpPr>
        <p:spPr>
          <a:xfrm>
            <a:off x="9083965" y="3046053"/>
            <a:ext cx="277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275DFFA-7E3C-ADAB-683A-5C979BA8B00E}"/>
              </a:ext>
            </a:extLst>
          </p:cNvPr>
          <p:cNvCxnSpPr>
            <a:cxnSpLocks/>
          </p:cNvCxnSpPr>
          <p:nvPr/>
        </p:nvCxnSpPr>
        <p:spPr>
          <a:xfrm>
            <a:off x="3588315" y="3457072"/>
            <a:ext cx="4387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2406894-BE92-DC35-E007-3707050D67B6}"/>
              </a:ext>
            </a:extLst>
          </p:cNvPr>
          <p:cNvCxnSpPr>
            <a:cxnSpLocks/>
          </p:cNvCxnSpPr>
          <p:nvPr/>
        </p:nvCxnSpPr>
        <p:spPr>
          <a:xfrm>
            <a:off x="4636641" y="3445527"/>
            <a:ext cx="3602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12C41331-F453-D207-928E-052BCCE9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025" y="4348433"/>
            <a:ext cx="7393686" cy="2177695"/>
          </a:xfrm>
          <a:prstGeom prst="roundRect">
            <a:avLst>
              <a:gd name="adj" fmla="val 4490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544DC2D-1DB2-9EB4-B6D8-6E4FE6DF378A}"/>
              </a:ext>
            </a:extLst>
          </p:cNvPr>
          <p:cNvCxnSpPr>
            <a:cxnSpLocks/>
          </p:cNvCxnSpPr>
          <p:nvPr/>
        </p:nvCxnSpPr>
        <p:spPr>
          <a:xfrm>
            <a:off x="4627404" y="6131000"/>
            <a:ext cx="3602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671CE0A-D8B0-63EA-9A4A-B7853BB8832C}"/>
              </a:ext>
            </a:extLst>
          </p:cNvPr>
          <p:cNvCxnSpPr>
            <a:cxnSpLocks/>
          </p:cNvCxnSpPr>
          <p:nvPr/>
        </p:nvCxnSpPr>
        <p:spPr>
          <a:xfrm>
            <a:off x="4627404" y="6424255"/>
            <a:ext cx="3602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4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5DCE44-8435-1D72-2444-909AD3D5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简单参数</a:t>
            </a: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D43F912A-CC70-B91C-6F59-F0CFC62B6BD2}"/>
              </a:ext>
            </a:extLst>
          </p:cNvPr>
          <p:cNvSpPr/>
          <p:nvPr/>
        </p:nvSpPr>
        <p:spPr>
          <a:xfrm>
            <a:off x="1053139" y="3235636"/>
            <a:ext cx="10407340" cy="1798889"/>
          </a:xfrm>
          <a:prstGeom prst="roundRect">
            <a:avLst>
              <a:gd name="adj" fmla="val 5561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"/simpleParam"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simpleParam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(name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"name"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username 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.println(username 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 : 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age);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0A67E3-E054-B2DB-36EE-7E3F871A9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9" b="32995"/>
          <a:stretch/>
        </p:blipFill>
        <p:spPr>
          <a:xfrm>
            <a:off x="5829955" y="1554071"/>
            <a:ext cx="5886718" cy="2150721"/>
          </a:xfrm>
          <a:prstGeom prst="roundRect">
            <a:avLst>
              <a:gd name="adj" fmla="val 31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D86A430A-127E-6F97-65B7-6E2C3E939F78}"/>
              </a:ext>
            </a:extLst>
          </p:cNvPr>
          <p:cNvSpPr txBox="1">
            <a:spLocks/>
          </p:cNvSpPr>
          <p:nvPr/>
        </p:nvSpPr>
        <p:spPr>
          <a:xfrm>
            <a:off x="710880" y="1675672"/>
            <a:ext cx="538512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SpringBoot</a:t>
            </a:r>
            <a:r>
              <a:rPr lang="zh-CN" altLang="en-US"/>
              <a:t>方式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8E1DB-E3DA-5176-C9E1-AE7D14E53C7A}"/>
              </a:ext>
            </a:extLst>
          </p:cNvPr>
          <p:cNvSpPr txBox="1"/>
          <p:nvPr/>
        </p:nvSpPr>
        <p:spPr>
          <a:xfrm>
            <a:off x="976070" y="2192862"/>
            <a:ext cx="4853885" cy="70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简单参数：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如果方法形参名称与请求参数名称不匹配，可以使用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完成映射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。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Consolas" panose="020B0609020204030204" pitchFamily="49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2A09A43-F624-EB52-BD78-A5789087E227}"/>
              </a:ext>
            </a:extLst>
          </p:cNvPr>
          <p:cNvGrpSpPr/>
          <p:nvPr/>
        </p:nvGrpSpPr>
        <p:grpSpPr>
          <a:xfrm>
            <a:off x="976070" y="5321577"/>
            <a:ext cx="10566719" cy="1201246"/>
            <a:chOff x="1048333" y="5599088"/>
            <a:chExt cx="9990878" cy="1201246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C7DD1E85-DC31-0A11-7B55-6D85D564E02B}"/>
                </a:ext>
              </a:extLst>
            </p:cNvPr>
            <p:cNvSpPr txBox="1"/>
            <p:nvPr/>
          </p:nvSpPr>
          <p:spPr>
            <a:xfrm>
              <a:off x="1496975" y="5969554"/>
              <a:ext cx="9542236" cy="706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kumimoji="0" lang="en-US" altLang="zh-CN" sz="1400" b="0" i="0" u="none" strike="noStrike" cap="none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@RequestParam</a:t>
              </a:r>
              <a:r>
                <a: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中的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required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属性默认为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true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，代表该请求参数必须传递，如果不传递将报错。 如果该参数是可选的，可以将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required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属性设置为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false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4B6A83D-9585-9457-FA26-9312CE266FA1}"/>
                </a:ext>
              </a:extLst>
            </p:cNvPr>
            <p:cNvGrpSpPr/>
            <p:nvPr/>
          </p:nvGrpSpPr>
          <p:grpSpPr>
            <a:xfrm>
              <a:off x="1048333" y="5599088"/>
              <a:ext cx="9913053" cy="1201246"/>
              <a:chOff x="1097275" y="5693358"/>
              <a:chExt cx="9865227" cy="1201246"/>
            </a:xfrm>
          </p:grpSpPr>
          <p:sp>
            <p:nvSpPr>
              <p:cNvPr id="13" name="三角形 9">
                <a:extLst>
                  <a:ext uri="{FF2B5EF4-FFF2-40B4-BE49-F238E27FC236}">
                    <a16:creationId xmlns:a16="http://schemas.microsoft.com/office/drawing/2014/main" id="{B274173F-320B-B4B5-C43A-F5D75264304A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23FFEFA-8E0E-8680-4449-D15C9E3FA146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9765299" cy="1201246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B322D62-D775-D24D-A836-65F803A089BE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58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EA4001-C7D5-BCA2-E07E-9F462B74C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原始方式获取请求参数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SpringBoot</a:t>
            </a:r>
            <a:r>
              <a:rPr lang="zh-CN" altLang="en-US"/>
              <a:t>中接收简单参数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@RequestParam</a:t>
            </a:r>
            <a:r>
              <a:rPr lang="zh-CN" altLang="en-US"/>
              <a:t>注解</a:t>
            </a:r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3699EBE6-5403-E66B-04A2-185B6C4110BB}"/>
              </a:ext>
            </a:extLst>
          </p:cNvPr>
          <p:cNvSpPr/>
          <p:nvPr/>
        </p:nvSpPr>
        <p:spPr>
          <a:xfrm>
            <a:off x="5523124" y="2822306"/>
            <a:ext cx="5458819" cy="69813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方法形参中声明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调用对象的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getParameter(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参数名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FBA968D3-D983-F587-EFEC-D812AD9A751F}"/>
              </a:ext>
            </a:extLst>
          </p:cNvPr>
          <p:cNvSpPr/>
          <p:nvPr/>
        </p:nvSpPr>
        <p:spPr>
          <a:xfrm>
            <a:off x="5523124" y="4049126"/>
            <a:ext cx="5458819" cy="69813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请求参数名与方法形参变量名相同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Consolas" panose="020B060902020403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会自动进行类型转换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A3DC342E-38DC-C5D2-0606-025AE1DD0929}"/>
              </a:ext>
            </a:extLst>
          </p:cNvPr>
          <p:cNvSpPr/>
          <p:nvPr/>
        </p:nvSpPr>
        <p:spPr>
          <a:xfrm>
            <a:off x="5523124" y="5275946"/>
            <a:ext cx="5458819" cy="69813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方法形参名称与请求参数名称不匹配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，通过该注解完成映射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该注解的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required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属性默认是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，代表请求参数必须传递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578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实体参数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91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实体参数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5C53ED-61ED-FF8A-46FC-ABC1BC9D0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简单实体对象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：请求参数名与形参对象属性名相同，定义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POJO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接收即可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9A775A-98E7-1161-8CE6-9671512A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4" y="2141395"/>
            <a:ext cx="9198137" cy="2331922"/>
          </a:xfrm>
          <a:prstGeom prst="roundRect">
            <a:avLst>
              <a:gd name="adj" fmla="val 5821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59028661-071F-C12A-8800-36E0C0738200}"/>
              </a:ext>
            </a:extLst>
          </p:cNvPr>
          <p:cNvSpPr/>
          <p:nvPr/>
        </p:nvSpPr>
        <p:spPr>
          <a:xfrm>
            <a:off x="1063460" y="4888786"/>
            <a:ext cx="5032540" cy="149339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"/simplePojo"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20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simplePojo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user){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200" i="1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.println(user);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!!矩形: 圆角 7">
            <a:extLst>
              <a:ext uri="{FF2B5EF4-FFF2-40B4-BE49-F238E27FC236}">
                <a16:creationId xmlns:a16="http://schemas.microsoft.com/office/drawing/2014/main" id="{6B52A90A-B35C-A204-EC23-5A488C8A22AF}"/>
              </a:ext>
            </a:extLst>
          </p:cNvPr>
          <p:cNvSpPr/>
          <p:nvPr/>
        </p:nvSpPr>
        <p:spPr>
          <a:xfrm>
            <a:off x="6388976" y="4888786"/>
            <a:ext cx="4065176" cy="149339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prstClr val="black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B2884F1-F6BA-2B75-AA6F-64AA427C1405}"/>
              </a:ext>
            </a:extLst>
          </p:cNvPr>
          <p:cNvCxnSpPr/>
          <p:nvPr/>
        </p:nvCxnSpPr>
        <p:spPr>
          <a:xfrm>
            <a:off x="3759200" y="2854036"/>
            <a:ext cx="277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5545023-79E5-69D4-90E7-65C362B65868}"/>
              </a:ext>
            </a:extLst>
          </p:cNvPr>
          <p:cNvCxnSpPr>
            <a:cxnSpLocks/>
          </p:cNvCxnSpPr>
          <p:nvPr/>
        </p:nvCxnSpPr>
        <p:spPr>
          <a:xfrm>
            <a:off x="7670800" y="5648036"/>
            <a:ext cx="4941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BD60F9E-ABA7-C2FD-62CF-F497949B2BBA}"/>
              </a:ext>
            </a:extLst>
          </p:cNvPr>
          <p:cNvCxnSpPr>
            <a:cxnSpLocks/>
          </p:cNvCxnSpPr>
          <p:nvPr/>
        </p:nvCxnSpPr>
        <p:spPr>
          <a:xfrm>
            <a:off x="4359564" y="2867890"/>
            <a:ext cx="2078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B7AAFDA-FEBF-3D07-5828-45C145E22087}"/>
              </a:ext>
            </a:extLst>
          </p:cNvPr>
          <p:cNvCxnSpPr>
            <a:cxnSpLocks/>
          </p:cNvCxnSpPr>
          <p:nvPr/>
        </p:nvCxnSpPr>
        <p:spPr>
          <a:xfrm>
            <a:off x="7753929" y="5920509"/>
            <a:ext cx="3833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07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实体参数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5C53ED-61ED-FF8A-46FC-ABC1BC9D0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复杂实体对象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：请求参数名与形参对象属性名相同，按照对象层次结构关系即可接收嵌套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POJO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属性参数。</a:t>
            </a:r>
            <a:endParaRPr lang="zh-CN" altLang="en-US"/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59028661-071F-C12A-8800-36E0C0738200}"/>
              </a:ext>
            </a:extLst>
          </p:cNvPr>
          <p:cNvSpPr/>
          <p:nvPr/>
        </p:nvSpPr>
        <p:spPr>
          <a:xfrm>
            <a:off x="1149010" y="5109071"/>
            <a:ext cx="3883431" cy="149339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"/complexPojo"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complexPojo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user){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.println(user);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!!矩形: 圆角 7">
            <a:extLst>
              <a:ext uri="{FF2B5EF4-FFF2-40B4-BE49-F238E27FC236}">
                <a16:creationId xmlns:a16="http://schemas.microsoft.com/office/drawing/2014/main" id="{6B52A90A-B35C-A204-EC23-5A488C8A22AF}"/>
              </a:ext>
            </a:extLst>
          </p:cNvPr>
          <p:cNvSpPr/>
          <p:nvPr/>
        </p:nvSpPr>
        <p:spPr>
          <a:xfrm>
            <a:off x="5069518" y="5109071"/>
            <a:ext cx="3883431" cy="149339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E31EDC-8B30-78D7-EBE5-08449DB3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0" y="2195518"/>
            <a:ext cx="9997526" cy="2685812"/>
          </a:xfrm>
          <a:prstGeom prst="roundRect">
            <a:avLst>
              <a:gd name="adj" fmla="val 3867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2" name="!!矩形: 圆角 7">
            <a:extLst>
              <a:ext uri="{FF2B5EF4-FFF2-40B4-BE49-F238E27FC236}">
                <a16:creationId xmlns:a16="http://schemas.microsoft.com/office/drawing/2014/main" id="{42DBC7DA-1440-2D02-06F5-794BA768801A}"/>
              </a:ext>
            </a:extLst>
          </p:cNvPr>
          <p:cNvSpPr/>
          <p:nvPr/>
        </p:nvSpPr>
        <p:spPr>
          <a:xfrm>
            <a:off x="8293757" y="4934570"/>
            <a:ext cx="2813946" cy="1191910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province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city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E75DCE1-2801-76BB-1835-2319E506CBCB}"/>
              </a:ext>
            </a:extLst>
          </p:cNvPr>
          <p:cNvCxnSpPr>
            <a:cxnSpLocks/>
          </p:cNvCxnSpPr>
          <p:nvPr/>
        </p:nvCxnSpPr>
        <p:spPr>
          <a:xfrm>
            <a:off x="5324764" y="2849418"/>
            <a:ext cx="8913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D181F16-414A-4247-6B1F-74BDFFB3682E}"/>
              </a:ext>
            </a:extLst>
          </p:cNvPr>
          <p:cNvCxnSpPr>
            <a:cxnSpLocks/>
          </p:cNvCxnSpPr>
          <p:nvPr/>
        </p:nvCxnSpPr>
        <p:spPr>
          <a:xfrm>
            <a:off x="6714835" y="2849418"/>
            <a:ext cx="6927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4EE5D7D-69B1-D64E-C352-44CA00B9CDF6}"/>
              </a:ext>
            </a:extLst>
          </p:cNvPr>
          <p:cNvCxnSpPr>
            <a:cxnSpLocks/>
          </p:cNvCxnSpPr>
          <p:nvPr/>
        </p:nvCxnSpPr>
        <p:spPr>
          <a:xfrm>
            <a:off x="6534726" y="6271490"/>
            <a:ext cx="6234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EC35007-8D60-D648-FE36-AC44F66E4624}"/>
              </a:ext>
            </a:extLst>
          </p:cNvPr>
          <p:cNvCxnSpPr>
            <a:cxnSpLocks/>
          </p:cNvCxnSpPr>
          <p:nvPr/>
        </p:nvCxnSpPr>
        <p:spPr>
          <a:xfrm>
            <a:off x="9587344" y="5555671"/>
            <a:ext cx="6234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EC67E7B-6187-8893-7395-4CCF427BA576}"/>
              </a:ext>
            </a:extLst>
          </p:cNvPr>
          <p:cNvCxnSpPr>
            <a:cxnSpLocks/>
          </p:cNvCxnSpPr>
          <p:nvPr/>
        </p:nvCxnSpPr>
        <p:spPr>
          <a:xfrm>
            <a:off x="9587344" y="5846617"/>
            <a:ext cx="286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3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2993F03-0932-92CD-5737-9FCEEE432199}"/>
              </a:ext>
            </a:extLst>
          </p:cNvPr>
          <p:cNvSpPr/>
          <p:nvPr/>
        </p:nvSpPr>
        <p:spPr>
          <a:xfrm>
            <a:off x="791312" y="1723819"/>
            <a:ext cx="10298097" cy="3122574"/>
          </a:xfrm>
          <a:prstGeom prst="roundRect">
            <a:avLst>
              <a:gd name="adj" fmla="val 3016"/>
            </a:avLst>
          </a:prstGeom>
          <a:solidFill>
            <a:srgbClr val="FFFFE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20000"/>
                  <a:lumOff val="80000"/>
                  <a:alpha val="59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31A59F-23F1-EC22-F296-6B949F1830A9}"/>
              </a:ext>
            </a:extLst>
          </p:cNvPr>
          <p:cNvSpPr/>
          <p:nvPr/>
        </p:nvSpPr>
        <p:spPr>
          <a:xfrm>
            <a:off x="6610561" y="1821778"/>
            <a:ext cx="2904015" cy="2590913"/>
          </a:xfrm>
          <a:prstGeom prst="roundRect">
            <a:avLst>
              <a:gd name="adj" fmla="val 4938"/>
            </a:avLst>
          </a:prstGeom>
          <a:solidFill>
            <a:srgbClr val="FEF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5EF82AF-0D4B-5995-54F8-022DA181BD54}"/>
              </a:ext>
            </a:extLst>
          </p:cNvPr>
          <p:cNvCxnSpPr>
            <a:cxnSpLocks/>
          </p:cNvCxnSpPr>
          <p:nvPr/>
        </p:nvCxnSpPr>
        <p:spPr>
          <a:xfrm flipV="1">
            <a:off x="2097690" y="2380951"/>
            <a:ext cx="4352861" cy="6085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16F24B7-9CA4-E05B-3410-99FC5A3CE9A8}"/>
              </a:ext>
            </a:extLst>
          </p:cNvPr>
          <p:cNvCxnSpPr>
            <a:cxnSpLocks/>
          </p:cNvCxnSpPr>
          <p:nvPr/>
        </p:nvCxnSpPr>
        <p:spPr>
          <a:xfrm flipH="1" flipV="1">
            <a:off x="2097690" y="3376363"/>
            <a:ext cx="4335105" cy="5380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110FEAA-3173-9BC4-0A7F-9EEE9FBE66DC}"/>
              </a:ext>
            </a:extLst>
          </p:cNvPr>
          <p:cNvSpPr txBox="1"/>
          <p:nvPr/>
        </p:nvSpPr>
        <p:spPr>
          <a:xfrm>
            <a:off x="3900360" y="2989501"/>
            <a:ext cx="115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  <a:latin typeface="+mn-lt"/>
                <a:ea typeface="+mn-ea"/>
              </a:rPr>
              <a:t>HTTP</a:t>
            </a:r>
            <a:r>
              <a:rPr lang="zh-CN" altLang="en-US" b="1">
                <a:solidFill>
                  <a:srgbClr val="C00000"/>
                </a:solidFill>
                <a:latin typeface="+mn-lt"/>
                <a:ea typeface="+mn-ea"/>
              </a:rPr>
              <a:t>协议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C0E5C4-8ABD-E30F-0C46-FA1306C1D636}"/>
              </a:ext>
            </a:extLst>
          </p:cNvPr>
          <p:cNvSpPr txBox="1"/>
          <p:nvPr/>
        </p:nvSpPr>
        <p:spPr>
          <a:xfrm>
            <a:off x="1358313" y="3645368"/>
            <a:ext cx="8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46B39E-5C46-8BB3-1487-9D402EF20C99}"/>
              </a:ext>
            </a:extLst>
          </p:cNvPr>
          <p:cNvSpPr txBox="1"/>
          <p:nvPr/>
        </p:nvSpPr>
        <p:spPr>
          <a:xfrm>
            <a:off x="7536718" y="4475653"/>
            <a:ext cx="1091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99B91CD-ED35-55FD-151E-3EA267D71451}"/>
              </a:ext>
            </a:extLst>
          </p:cNvPr>
          <p:cNvSpPr txBox="1"/>
          <p:nvPr/>
        </p:nvSpPr>
        <p:spPr>
          <a:xfrm rot="21025751">
            <a:off x="4001449" y="26551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C732A3-A4F8-29A4-AD97-C4655098ADCB}"/>
              </a:ext>
            </a:extLst>
          </p:cNvPr>
          <p:cNvSpPr txBox="1"/>
          <p:nvPr/>
        </p:nvSpPr>
        <p:spPr>
          <a:xfrm rot="473671">
            <a:off x="4004691" y="33734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5BB2159-89CC-759E-60E3-E58B64A98D54}"/>
              </a:ext>
            </a:extLst>
          </p:cNvPr>
          <p:cNvSpPr/>
          <p:nvPr/>
        </p:nvSpPr>
        <p:spPr>
          <a:xfrm>
            <a:off x="6989910" y="2074276"/>
            <a:ext cx="2145318" cy="2093310"/>
          </a:xfrm>
          <a:prstGeom prst="roundRect">
            <a:avLst>
              <a:gd name="adj" fmla="val 3205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CD72691-2301-3066-1F64-31A729E05D45}"/>
              </a:ext>
            </a:extLst>
          </p:cNvPr>
          <p:cNvGrpSpPr/>
          <p:nvPr/>
        </p:nvGrpSpPr>
        <p:grpSpPr>
          <a:xfrm>
            <a:off x="1317622" y="2831747"/>
            <a:ext cx="780070" cy="786974"/>
            <a:chOff x="1288572" y="3466291"/>
            <a:chExt cx="1076475" cy="108600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782C252-88D8-6800-1DC1-221F0D412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81A355D-F230-A7D0-DA2D-B897D5FC3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27" name="!!文本框 26">
            <a:extLst>
              <a:ext uri="{FF2B5EF4-FFF2-40B4-BE49-F238E27FC236}">
                <a16:creationId xmlns:a16="http://schemas.microsoft.com/office/drawing/2014/main" id="{11C84F71-CDC2-2F6B-7561-76C31648B879}"/>
              </a:ext>
            </a:extLst>
          </p:cNvPr>
          <p:cNvSpPr txBox="1"/>
          <p:nvPr/>
        </p:nvSpPr>
        <p:spPr>
          <a:xfrm rot="21116161">
            <a:off x="2479999" y="2447265"/>
            <a:ext cx="3331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http://localhost:8080/hello?name=itheima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矩形: 剪去单角 33">
            <a:extLst>
              <a:ext uri="{FF2B5EF4-FFF2-40B4-BE49-F238E27FC236}">
                <a16:creationId xmlns:a16="http://schemas.microsoft.com/office/drawing/2014/main" id="{07AE1038-1A0A-023B-FF61-AEAD27AE516C}"/>
              </a:ext>
            </a:extLst>
          </p:cNvPr>
          <p:cNvSpPr/>
          <p:nvPr/>
        </p:nvSpPr>
        <p:spPr>
          <a:xfrm>
            <a:off x="7380378" y="2301889"/>
            <a:ext cx="140450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: 剪去单角 34">
            <a:extLst>
              <a:ext uri="{FF2B5EF4-FFF2-40B4-BE49-F238E27FC236}">
                <a16:creationId xmlns:a16="http://schemas.microsoft.com/office/drawing/2014/main" id="{5C5F047F-0DDB-6435-DBAF-75D8C9DADF45}"/>
              </a:ext>
            </a:extLst>
          </p:cNvPr>
          <p:cNvSpPr/>
          <p:nvPr/>
        </p:nvSpPr>
        <p:spPr>
          <a:xfrm>
            <a:off x="7380378" y="2931727"/>
            <a:ext cx="1408513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3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: 剪去单角 35">
            <a:extLst>
              <a:ext uri="{FF2B5EF4-FFF2-40B4-BE49-F238E27FC236}">
                <a16:creationId xmlns:a16="http://schemas.microsoft.com/office/drawing/2014/main" id="{1907FBCF-3216-39F6-87DF-FE81C0C656B6}"/>
              </a:ext>
            </a:extLst>
          </p:cNvPr>
          <p:cNvSpPr/>
          <p:nvPr/>
        </p:nvSpPr>
        <p:spPr>
          <a:xfrm>
            <a:off x="7380378" y="3565504"/>
            <a:ext cx="1408513" cy="388673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3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193312-90BD-66B2-775C-D9231F7C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824" y="2931727"/>
            <a:ext cx="795221" cy="5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6F34B2-9F8C-44DB-4C38-7B8F14929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551" y="3505112"/>
            <a:ext cx="1042825" cy="2607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BC228A-90A8-9567-4577-DCFD497E4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073" y="4992316"/>
            <a:ext cx="3376314" cy="1717208"/>
          </a:xfrm>
          <a:prstGeom prst="flowChartDocumen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64267F-1F1E-8EBC-8552-AD7F81257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546" y="2366791"/>
            <a:ext cx="298939" cy="3184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F167C9-B5E2-A4E6-F801-72C320AA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3321" y="2982425"/>
            <a:ext cx="298939" cy="31843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DCA65DF-FB5F-AB62-B3B6-09922DDE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4853" y="3612050"/>
            <a:ext cx="298939" cy="3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7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" grpId="0" animBg="1"/>
      <p:bldP spid="17" grpId="0"/>
      <p:bldP spid="21" grpId="0"/>
      <p:bldP spid="22" grpId="0"/>
      <p:bldP spid="23" grpId="0"/>
      <p:bldP spid="24" grpId="0"/>
      <p:bldP spid="25" grpId="0" animBg="1"/>
      <p:bldP spid="27" grpId="0"/>
      <p:bldP spid="34" grpId="0" animBg="1"/>
      <p:bldP spid="35" grpId="0" animBg="1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实体对象参数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0A5A7C7F-90C4-3E5B-F89E-F35345B8FB02}"/>
              </a:ext>
            </a:extLst>
          </p:cNvPr>
          <p:cNvSpPr/>
          <p:nvPr/>
        </p:nvSpPr>
        <p:spPr>
          <a:xfrm>
            <a:off x="5553604" y="3261360"/>
            <a:ext cx="5458819" cy="548640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规则：请求参数名与形参对象属性名相同，即可直接通过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POJO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892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数组集合参数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466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数组集合参数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5C53ED-61ED-FF8A-46FC-ABC1BC9D0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数组参数：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请求参数名与形参数组名称相同且请求参数为多个，定义数组类型形参即可接收参数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59028661-071F-C12A-8800-36E0C0738200}"/>
              </a:ext>
            </a:extLst>
          </p:cNvPr>
          <p:cNvSpPr/>
          <p:nvPr/>
        </p:nvSpPr>
        <p:spPr>
          <a:xfrm>
            <a:off x="1149010" y="4865878"/>
            <a:ext cx="9220999" cy="1651653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"/arrayParam"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arrayParam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hobby){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Arrays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.toString(hobby));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F9E48-B340-6AED-4C47-821783B7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0" y="2208521"/>
            <a:ext cx="9220999" cy="2278577"/>
          </a:xfrm>
          <a:prstGeom prst="roundRect">
            <a:avLst>
              <a:gd name="adj" fmla="val 42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32862CD-C048-A6A8-D195-F2582258B2C1}"/>
              </a:ext>
            </a:extLst>
          </p:cNvPr>
          <p:cNvCxnSpPr>
            <a:cxnSpLocks/>
          </p:cNvCxnSpPr>
          <p:nvPr/>
        </p:nvCxnSpPr>
        <p:spPr>
          <a:xfrm>
            <a:off x="3902364" y="2941782"/>
            <a:ext cx="300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DD4078B-3023-EF5D-A862-0FB408A388CD}"/>
              </a:ext>
            </a:extLst>
          </p:cNvPr>
          <p:cNvCxnSpPr>
            <a:cxnSpLocks/>
          </p:cNvCxnSpPr>
          <p:nvPr/>
        </p:nvCxnSpPr>
        <p:spPr>
          <a:xfrm>
            <a:off x="4608946" y="2941782"/>
            <a:ext cx="300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7EFDA82-B182-6B4F-2225-FDB34F70D0AF}"/>
              </a:ext>
            </a:extLst>
          </p:cNvPr>
          <p:cNvCxnSpPr>
            <a:cxnSpLocks/>
          </p:cNvCxnSpPr>
          <p:nvPr/>
        </p:nvCxnSpPr>
        <p:spPr>
          <a:xfrm>
            <a:off x="3671456" y="5560291"/>
            <a:ext cx="5310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19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数组集合参数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5C53ED-61ED-FF8A-46FC-ABC1BC9D0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集合参数：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请求参数名与形参集合名称相同且请求参数为多个，</a:t>
            </a:r>
            <a:r>
              <a:rPr lang="en-US" altLang="zh-CN">
                <a:solidFill>
                  <a:srgbClr val="9E880D"/>
                </a:solidFill>
                <a:latin typeface="Arial Unicode MS"/>
                <a:sym typeface="Consolas" panose="020B0609020204030204" pitchFamily="49" charset="0"/>
              </a:rPr>
              <a:t>@RequestParam 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绑定参数关系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59028661-071F-C12A-8800-36E0C0738200}"/>
              </a:ext>
            </a:extLst>
          </p:cNvPr>
          <p:cNvSpPr/>
          <p:nvPr/>
        </p:nvSpPr>
        <p:spPr>
          <a:xfrm>
            <a:off x="1149010" y="4865878"/>
            <a:ext cx="9220999" cy="1651653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"/listParam"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listParam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hobby){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.println(hobby);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F9E48-B340-6AED-4C47-821783B7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0" y="2208521"/>
            <a:ext cx="9220999" cy="2278577"/>
          </a:xfrm>
          <a:prstGeom prst="roundRect">
            <a:avLst>
              <a:gd name="adj" fmla="val 42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4DBDC51D-4AE4-E46B-C6BD-199526FA9C52}"/>
              </a:ext>
            </a:extLst>
          </p:cNvPr>
          <p:cNvCxnSpPr>
            <a:cxnSpLocks/>
          </p:cNvCxnSpPr>
          <p:nvPr/>
        </p:nvCxnSpPr>
        <p:spPr>
          <a:xfrm>
            <a:off x="3911600" y="2923310"/>
            <a:ext cx="300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E44936B-05C9-5BC3-027B-75BE90C9D5DE}"/>
              </a:ext>
            </a:extLst>
          </p:cNvPr>
          <p:cNvCxnSpPr>
            <a:cxnSpLocks/>
          </p:cNvCxnSpPr>
          <p:nvPr/>
        </p:nvCxnSpPr>
        <p:spPr>
          <a:xfrm>
            <a:off x="4618182" y="2923310"/>
            <a:ext cx="300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ADBAD9-6C71-FBEF-78C1-A101EF11BF10}"/>
              </a:ext>
            </a:extLst>
          </p:cNvPr>
          <p:cNvCxnSpPr>
            <a:cxnSpLocks/>
          </p:cNvCxnSpPr>
          <p:nvPr/>
        </p:nvCxnSpPr>
        <p:spPr>
          <a:xfrm>
            <a:off x="5029202" y="5588001"/>
            <a:ext cx="5310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50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F46A35-9B8F-216A-D28A-A18492491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数组集合参数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CCC085BB-FB02-A94E-53DA-15F317B566BE}"/>
              </a:ext>
            </a:extLst>
          </p:cNvPr>
          <p:cNvSpPr/>
          <p:nvPr/>
        </p:nvSpPr>
        <p:spPr>
          <a:xfrm>
            <a:off x="5543444" y="3566160"/>
            <a:ext cx="5760538" cy="1300480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数组：请求参数名与形参中数组变量名相同，可以直接使用数组封装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集合：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请求参数名与形参中集合变量名相同，通过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绑定参数关系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272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日期参数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009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E6E157A2-937F-A9AB-DF79-A6A2B8A7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日期参数</a:t>
            </a:r>
            <a:endParaRPr lang="zh-CN" altLang="en-US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58E67331-7161-1579-EA9F-9B631CDB7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日期参数：使用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</a:rPr>
              <a:t>@DateTimeFormat</a:t>
            </a: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</a:rPr>
              <a:t> </a:t>
            </a:r>
            <a:r>
              <a:rPr lang="zh-CN" altLang="en-US">
                <a:solidFill>
                  <a:srgbClr val="262626"/>
                </a:solidFill>
              </a:rPr>
              <a:t>注解完成日期参数格式转换</a:t>
            </a:r>
            <a:r>
              <a:rPr lang="en-US" altLang="zh-CN">
                <a:solidFill>
                  <a:srgbClr val="262626"/>
                </a:solidFill>
              </a:rPr>
              <a:t> </a:t>
            </a:r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5C1D90DC-F7DF-65CA-BC51-9D005CC17697}"/>
              </a:ext>
            </a:extLst>
          </p:cNvPr>
          <p:cNvSpPr/>
          <p:nvPr/>
        </p:nvSpPr>
        <p:spPr>
          <a:xfrm>
            <a:off x="1149010" y="4865878"/>
            <a:ext cx="10332110" cy="1651653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"/dateParam"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dateParam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@DateTimeFormat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(pattern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"yyyy-MM-dd HH:mm:ss"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updateTime){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.println(updateTime);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2D3AE-D829-8654-AC91-0787D3D2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0" y="2246177"/>
            <a:ext cx="10346012" cy="2245779"/>
          </a:xfrm>
          <a:prstGeom prst="roundRect">
            <a:avLst>
              <a:gd name="adj" fmla="val 410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16280A79-470A-CAAE-CE44-68C75D921BF4}"/>
              </a:ext>
            </a:extLst>
          </p:cNvPr>
          <p:cNvCxnSpPr>
            <a:cxnSpLocks/>
          </p:cNvCxnSpPr>
          <p:nvPr/>
        </p:nvCxnSpPr>
        <p:spPr>
          <a:xfrm>
            <a:off x="4216402" y="3066473"/>
            <a:ext cx="6326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1CF6E67-372F-1843-EFC7-0F71FC669115}"/>
              </a:ext>
            </a:extLst>
          </p:cNvPr>
          <p:cNvCxnSpPr>
            <a:cxnSpLocks/>
          </p:cNvCxnSpPr>
          <p:nvPr/>
        </p:nvCxnSpPr>
        <p:spPr>
          <a:xfrm>
            <a:off x="8211129" y="5564909"/>
            <a:ext cx="8497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75B3DAE-0F90-8DDB-099E-E84B78AA027C}"/>
              </a:ext>
            </a:extLst>
          </p:cNvPr>
          <p:cNvGrpSpPr/>
          <p:nvPr/>
        </p:nvGrpSpPr>
        <p:grpSpPr>
          <a:xfrm>
            <a:off x="5820507" y="2285650"/>
            <a:ext cx="3147646" cy="436286"/>
            <a:chOff x="5820507" y="2285650"/>
            <a:chExt cx="3147646" cy="436286"/>
          </a:xfrm>
        </p:grpSpPr>
        <p:sp>
          <p:nvSpPr>
            <p:cNvPr id="12" name="对话气泡: 圆角矩形 11">
              <a:extLst>
                <a:ext uri="{FF2B5EF4-FFF2-40B4-BE49-F238E27FC236}">
                  <a16:creationId xmlns:a16="http://schemas.microsoft.com/office/drawing/2014/main" id="{C9E17BEA-5CBE-5FF5-3543-8006CACEE792}"/>
                </a:ext>
              </a:extLst>
            </p:cNvPr>
            <p:cNvSpPr/>
            <p:nvPr/>
          </p:nvSpPr>
          <p:spPr>
            <a:xfrm>
              <a:off x="5820507" y="2308697"/>
              <a:ext cx="3147646" cy="413239"/>
            </a:xfrm>
            <a:prstGeom prst="wedgeRoundRectCallout">
              <a:avLst>
                <a:gd name="adj1" fmla="val -39585"/>
                <a:gd name="adj2" fmla="val 75439"/>
                <a:gd name="adj3" fmla="val 1666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1B745FC-7321-B225-6CAF-4831BD05FE8E}"/>
                </a:ext>
              </a:extLst>
            </p:cNvPr>
            <p:cNvSpPr txBox="1"/>
            <p:nvPr/>
          </p:nvSpPr>
          <p:spPr>
            <a:xfrm>
              <a:off x="5957765" y="2285650"/>
              <a:ext cx="28731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updateTime=2022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年</a:t>
              </a: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12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月</a:t>
              </a: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12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日 </a:t>
              </a: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10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时</a:t>
              </a: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05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分</a:t>
              </a: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45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秒</a:t>
              </a:r>
              <a:endParaRPr lang="en-US" altLang="zh-CN" sz="1100">
                <a:solidFill>
                  <a:schemeClr val="bg1"/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>
                  <a:solidFill>
                    <a:schemeClr val="bg1"/>
                  </a:solidFill>
                </a:rPr>
                <a:t>updateTime=2022/12/12 10:05:45</a:t>
              </a:r>
              <a:endParaRPr lang="zh-CN" altLang="en-US" sz="11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315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Json</a:t>
            </a:r>
            <a:r>
              <a:rPr lang="zh-CN" altLang="en-US">
                <a:solidFill>
                  <a:srgbClr val="C00000"/>
                </a:solidFill>
              </a:rPr>
              <a:t>参数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32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E6E157A2-937F-A9AB-DF79-A6A2B8A7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JSON </a:t>
            </a:r>
            <a:r>
              <a:rPr lang="zh-CN" altLang="en-US">
                <a:solidFill>
                  <a:srgbClr val="C00000"/>
                </a:solidFill>
              </a:rPr>
              <a:t>参数</a:t>
            </a:r>
            <a:endParaRPr lang="zh-CN" altLang="en-US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58E67331-7161-1579-EA9F-9B631CDB7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91494" cy="53911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JSON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参数：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JSON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数据</a:t>
            </a:r>
            <a:r>
              <a:rPr lang="zh-CN" altLang="en-US">
                <a:solidFill>
                  <a:srgbClr val="C00000"/>
                </a:solidFill>
                <a:sym typeface="Consolas" panose="020B0609020204030204" pitchFamily="49" charset="0"/>
              </a:rPr>
              <a:t>键名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与形参对象</a:t>
            </a:r>
            <a:r>
              <a:rPr lang="zh-CN" altLang="en-US">
                <a:solidFill>
                  <a:srgbClr val="C00000"/>
                </a:solidFill>
                <a:sym typeface="Consolas" panose="020B0609020204030204" pitchFamily="49" charset="0"/>
              </a:rPr>
              <a:t>属性名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相同，定义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POJO</a:t>
            </a:r>
            <a:r>
              <a:rPr lang="zh-CN" altLang="en-US" dirty="0">
                <a:solidFill>
                  <a:srgbClr val="262626"/>
                </a:solidFill>
                <a:sym typeface="Consolas" panose="020B0609020204030204" pitchFamily="49" charset="0"/>
              </a:rPr>
              <a:t>类型形参即可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接收参数，</a:t>
            </a:r>
            <a:r>
              <a:rPr lang="zh-CN" altLang="en-US" sz="1600">
                <a:solidFill>
                  <a:srgbClr val="080808"/>
                </a:solidFill>
              </a:rPr>
              <a:t>需要使用 </a:t>
            </a:r>
            <a:r>
              <a:rPr lang="zh-CN" altLang="zh-CN" sz="1600">
                <a:solidFill>
                  <a:srgbClr val="9E880D"/>
                </a:solidFill>
              </a:rPr>
              <a:t>@RequestBody</a:t>
            </a:r>
            <a:r>
              <a:rPr lang="en-US" altLang="zh-CN" sz="1600">
                <a:solidFill>
                  <a:srgbClr val="9E880D"/>
                </a:solidFill>
              </a:rPr>
              <a:t> </a:t>
            </a:r>
            <a:r>
              <a:rPr lang="zh-CN" altLang="en-US">
                <a:solidFill>
                  <a:srgbClr val="262626"/>
                </a:solidFill>
              </a:rPr>
              <a:t>标识</a:t>
            </a:r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69DD41-D686-45BF-CA04-1128162C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81" y="2163323"/>
            <a:ext cx="9251482" cy="2857748"/>
          </a:xfrm>
          <a:prstGeom prst="roundRect">
            <a:avLst>
              <a:gd name="adj" fmla="val 4753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8" name="!!矩形: 圆角 7">
            <a:extLst>
              <a:ext uri="{FF2B5EF4-FFF2-40B4-BE49-F238E27FC236}">
                <a16:creationId xmlns:a16="http://schemas.microsoft.com/office/drawing/2014/main" id="{6E19198D-697E-2B19-5448-CC83927940E0}"/>
              </a:ext>
            </a:extLst>
          </p:cNvPr>
          <p:cNvSpPr/>
          <p:nvPr/>
        </p:nvSpPr>
        <p:spPr>
          <a:xfrm>
            <a:off x="1090881" y="5070155"/>
            <a:ext cx="4885046" cy="1651653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"/jsonParam"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jsonParam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@RequestBody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.println(user);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!!矩形: 圆角 7">
            <a:extLst>
              <a:ext uri="{FF2B5EF4-FFF2-40B4-BE49-F238E27FC236}">
                <a16:creationId xmlns:a16="http://schemas.microsoft.com/office/drawing/2014/main" id="{452BFDBC-EDE5-7BD4-E0B0-DD6E2E1967BF}"/>
              </a:ext>
            </a:extLst>
          </p:cNvPr>
          <p:cNvSpPr/>
          <p:nvPr/>
        </p:nvSpPr>
        <p:spPr>
          <a:xfrm>
            <a:off x="6096000" y="5090599"/>
            <a:ext cx="3883431" cy="149339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!!矩形: 圆角 7">
            <a:extLst>
              <a:ext uri="{FF2B5EF4-FFF2-40B4-BE49-F238E27FC236}">
                <a16:creationId xmlns:a16="http://schemas.microsoft.com/office/drawing/2014/main" id="{C76CA20E-5434-999E-120A-52C39D109A1A}"/>
              </a:ext>
            </a:extLst>
          </p:cNvPr>
          <p:cNvSpPr/>
          <p:nvPr/>
        </p:nvSpPr>
        <p:spPr>
          <a:xfrm>
            <a:off x="8595734" y="5070155"/>
            <a:ext cx="2813946" cy="1191910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province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city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C5C5E19-0641-146C-7E23-C922D4A0888C}"/>
              </a:ext>
            </a:extLst>
          </p:cNvPr>
          <p:cNvCxnSpPr>
            <a:cxnSpLocks/>
          </p:cNvCxnSpPr>
          <p:nvPr/>
        </p:nvCxnSpPr>
        <p:spPr>
          <a:xfrm>
            <a:off x="1925784" y="4036291"/>
            <a:ext cx="3463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F78CDC8-0D91-D4F0-1344-F6549CF5FC7A}"/>
              </a:ext>
            </a:extLst>
          </p:cNvPr>
          <p:cNvCxnSpPr>
            <a:cxnSpLocks/>
          </p:cNvCxnSpPr>
          <p:nvPr/>
        </p:nvCxnSpPr>
        <p:spPr>
          <a:xfrm>
            <a:off x="7370620" y="5703455"/>
            <a:ext cx="4802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0520CEF-53C9-BD76-8E1E-084CC8A8E001}"/>
              </a:ext>
            </a:extLst>
          </p:cNvPr>
          <p:cNvCxnSpPr>
            <a:cxnSpLocks/>
          </p:cNvCxnSpPr>
          <p:nvPr/>
        </p:nvCxnSpPr>
        <p:spPr>
          <a:xfrm>
            <a:off x="1907311" y="4202545"/>
            <a:ext cx="36483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D6A850B-457D-FF94-19EA-6EF5C2596DB7}"/>
              </a:ext>
            </a:extLst>
          </p:cNvPr>
          <p:cNvCxnSpPr>
            <a:cxnSpLocks/>
          </p:cNvCxnSpPr>
          <p:nvPr/>
        </p:nvCxnSpPr>
        <p:spPr>
          <a:xfrm>
            <a:off x="7486075" y="5999018"/>
            <a:ext cx="36483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74CC77-1732-88C2-7DFF-07BE87449876}"/>
              </a:ext>
            </a:extLst>
          </p:cNvPr>
          <p:cNvCxnSpPr>
            <a:cxnSpLocks/>
          </p:cNvCxnSpPr>
          <p:nvPr/>
        </p:nvCxnSpPr>
        <p:spPr>
          <a:xfrm>
            <a:off x="1907311" y="4359564"/>
            <a:ext cx="6049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FFED4A0-2C5A-5AA8-6495-7916C591B6CC}"/>
              </a:ext>
            </a:extLst>
          </p:cNvPr>
          <p:cNvCxnSpPr>
            <a:cxnSpLocks/>
          </p:cNvCxnSpPr>
          <p:nvPr/>
        </p:nvCxnSpPr>
        <p:spPr>
          <a:xfrm>
            <a:off x="7548419" y="6262065"/>
            <a:ext cx="6049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642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7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7B10AB7-91E9-61C1-C4A1-91C1BEF54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4512173"/>
            <a:ext cx="5999499" cy="2235108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2993F03-0932-92CD-5737-9FCEEE432199}"/>
              </a:ext>
            </a:extLst>
          </p:cNvPr>
          <p:cNvSpPr/>
          <p:nvPr/>
        </p:nvSpPr>
        <p:spPr>
          <a:xfrm>
            <a:off x="791312" y="1326572"/>
            <a:ext cx="10298097" cy="3122574"/>
          </a:xfrm>
          <a:prstGeom prst="roundRect">
            <a:avLst>
              <a:gd name="adj" fmla="val 3016"/>
            </a:avLst>
          </a:prstGeom>
          <a:solidFill>
            <a:srgbClr val="FFFFE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20000"/>
                  <a:lumOff val="80000"/>
                  <a:alpha val="59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31A59F-23F1-EC22-F296-6B949F1830A9}"/>
              </a:ext>
            </a:extLst>
          </p:cNvPr>
          <p:cNvSpPr/>
          <p:nvPr/>
        </p:nvSpPr>
        <p:spPr>
          <a:xfrm>
            <a:off x="6610561" y="1424531"/>
            <a:ext cx="4036010" cy="2590913"/>
          </a:xfrm>
          <a:prstGeom prst="roundRect">
            <a:avLst>
              <a:gd name="adj" fmla="val 4938"/>
            </a:avLst>
          </a:prstGeom>
          <a:solidFill>
            <a:srgbClr val="FEF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16F24B7-9CA4-E05B-3410-99FC5A3CE9A8}"/>
              </a:ext>
            </a:extLst>
          </p:cNvPr>
          <p:cNvCxnSpPr>
            <a:cxnSpLocks/>
          </p:cNvCxnSpPr>
          <p:nvPr/>
        </p:nvCxnSpPr>
        <p:spPr>
          <a:xfrm flipH="1" flipV="1">
            <a:off x="2097690" y="2979116"/>
            <a:ext cx="4335105" cy="5380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110FEAA-3173-9BC4-0A7F-9EEE9FBE66DC}"/>
              </a:ext>
            </a:extLst>
          </p:cNvPr>
          <p:cNvSpPr txBox="1"/>
          <p:nvPr/>
        </p:nvSpPr>
        <p:spPr>
          <a:xfrm>
            <a:off x="3900360" y="2592254"/>
            <a:ext cx="115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  <a:latin typeface="+mn-lt"/>
                <a:ea typeface="+mn-ea"/>
              </a:rPr>
              <a:t>HTTP</a:t>
            </a:r>
            <a:r>
              <a:rPr lang="zh-CN" altLang="en-US" b="1">
                <a:solidFill>
                  <a:srgbClr val="C00000"/>
                </a:solidFill>
                <a:latin typeface="+mn-lt"/>
                <a:ea typeface="+mn-ea"/>
              </a:rPr>
              <a:t>协议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C0E5C4-8ABD-E30F-0C46-FA1306C1D636}"/>
              </a:ext>
            </a:extLst>
          </p:cNvPr>
          <p:cNvSpPr txBox="1"/>
          <p:nvPr/>
        </p:nvSpPr>
        <p:spPr>
          <a:xfrm>
            <a:off x="1358313" y="3248121"/>
            <a:ext cx="8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46B39E-5C46-8BB3-1487-9D402EF20C99}"/>
              </a:ext>
            </a:extLst>
          </p:cNvPr>
          <p:cNvSpPr txBox="1"/>
          <p:nvPr/>
        </p:nvSpPr>
        <p:spPr>
          <a:xfrm>
            <a:off x="7926960" y="4064412"/>
            <a:ext cx="111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C732A3-A4F8-29A4-AD97-C4655098ADCB}"/>
              </a:ext>
            </a:extLst>
          </p:cNvPr>
          <p:cNvSpPr txBox="1"/>
          <p:nvPr/>
        </p:nvSpPr>
        <p:spPr>
          <a:xfrm rot="473671">
            <a:off x="4170677" y="299525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5BB2159-89CC-759E-60E3-E58B64A98D54}"/>
              </a:ext>
            </a:extLst>
          </p:cNvPr>
          <p:cNvSpPr/>
          <p:nvPr/>
        </p:nvSpPr>
        <p:spPr>
          <a:xfrm>
            <a:off x="6954628" y="1677029"/>
            <a:ext cx="3467406" cy="2093310"/>
          </a:xfrm>
          <a:prstGeom prst="roundRect">
            <a:avLst>
              <a:gd name="adj" fmla="val 3205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CD72691-2301-3066-1F64-31A729E05D45}"/>
              </a:ext>
            </a:extLst>
          </p:cNvPr>
          <p:cNvGrpSpPr/>
          <p:nvPr/>
        </p:nvGrpSpPr>
        <p:grpSpPr>
          <a:xfrm>
            <a:off x="1317622" y="2434500"/>
            <a:ext cx="780070" cy="786974"/>
            <a:chOff x="1288572" y="3466291"/>
            <a:chExt cx="1076475" cy="108600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782C252-88D8-6800-1DC1-221F0D412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81A355D-F230-A7D0-DA2D-B897D5FC3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27" name="!!文本框 26">
            <a:extLst>
              <a:ext uri="{FF2B5EF4-FFF2-40B4-BE49-F238E27FC236}">
                <a16:creationId xmlns:a16="http://schemas.microsoft.com/office/drawing/2014/main" id="{11C84F71-CDC2-2F6B-7561-76C31648B879}"/>
              </a:ext>
            </a:extLst>
          </p:cNvPr>
          <p:cNvSpPr txBox="1"/>
          <p:nvPr/>
        </p:nvSpPr>
        <p:spPr>
          <a:xfrm rot="21115394">
            <a:off x="2452966" y="2038156"/>
            <a:ext cx="3331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http://localhost:8080/hello?name=itheima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矩形: 剪去单角 33">
            <a:extLst>
              <a:ext uri="{FF2B5EF4-FFF2-40B4-BE49-F238E27FC236}">
                <a16:creationId xmlns:a16="http://schemas.microsoft.com/office/drawing/2014/main" id="{07AE1038-1A0A-023B-FF61-AEAD27AE516C}"/>
              </a:ext>
            </a:extLst>
          </p:cNvPr>
          <p:cNvSpPr/>
          <p:nvPr/>
        </p:nvSpPr>
        <p:spPr>
          <a:xfrm>
            <a:off x="8989485" y="1926480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: 剪去单角 34">
            <a:extLst>
              <a:ext uri="{FF2B5EF4-FFF2-40B4-BE49-F238E27FC236}">
                <a16:creationId xmlns:a16="http://schemas.microsoft.com/office/drawing/2014/main" id="{5C5F047F-0DDB-6435-DBAF-75D8C9DADF45}"/>
              </a:ext>
            </a:extLst>
          </p:cNvPr>
          <p:cNvSpPr/>
          <p:nvPr/>
        </p:nvSpPr>
        <p:spPr>
          <a:xfrm>
            <a:off x="8987483" y="2554518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: 剪去单角 35">
            <a:extLst>
              <a:ext uri="{FF2B5EF4-FFF2-40B4-BE49-F238E27FC236}">
                <a16:creationId xmlns:a16="http://schemas.microsoft.com/office/drawing/2014/main" id="{1907FBCF-3216-39F6-87DF-FE81C0C656B6}"/>
              </a:ext>
            </a:extLst>
          </p:cNvPr>
          <p:cNvSpPr/>
          <p:nvPr/>
        </p:nvSpPr>
        <p:spPr>
          <a:xfrm>
            <a:off x="8987483" y="3189488"/>
            <a:ext cx="1291449" cy="388673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D5F5150-C5A8-DE40-BCF5-EAEF5D8F81A2}"/>
              </a:ext>
            </a:extLst>
          </p:cNvPr>
          <p:cNvCxnSpPr>
            <a:cxnSpLocks/>
          </p:cNvCxnSpPr>
          <p:nvPr/>
        </p:nvCxnSpPr>
        <p:spPr>
          <a:xfrm flipV="1">
            <a:off x="2097690" y="1983704"/>
            <a:ext cx="4352861" cy="6085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4691022-821C-F318-4E2B-1E4F2CCE6C98}"/>
              </a:ext>
            </a:extLst>
          </p:cNvPr>
          <p:cNvSpPr txBox="1"/>
          <p:nvPr/>
        </p:nvSpPr>
        <p:spPr>
          <a:xfrm rot="21025751">
            <a:off x="4159719" y="22492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DE326-2CAC-48BC-71B9-FB820E5A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754" y="2465287"/>
            <a:ext cx="795221" cy="5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79010D-A93C-20D9-6B69-5E6C9718E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432" y="996822"/>
            <a:ext cx="3405376" cy="897781"/>
          </a:xfrm>
          <a:prstGeom prst="roundRect">
            <a:avLst>
              <a:gd name="adj" fmla="val 10791"/>
            </a:avLst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093EF7D-9417-2624-8F6A-A3B883235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432" y="3617728"/>
            <a:ext cx="3405376" cy="1053885"/>
          </a:xfrm>
          <a:prstGeom prst="roundRect">
            <a:avLst>
              <a:gd name="adj" fmla="val 7272"/>
            </a:avLst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23" name="流程图: 文档 22">
            <a:extLst>
              <a:ext uri="{FF2B5EF4-FFF2-40B4-BE49-F238E27FC236}">
                <a16:creationId xmlns:a16="http://schemas.microsoft.com/office/drawing/2014/main" id="{DDCCAA44-EDCE-DA0C-E7F6-A903C230B436}"/>
              </a:ext>
            </a:extLst>
          </p:cNvPr>
          <p:cNvSpPr/>
          <p:nvPr/>
        </p:nvSpPr>
        <p:spPr>
          <a:xfrm>
            <a:off x="7027683" y="2225282"/>
            <a:ext cx="1516962" cy="1282543"/>
          </a:xfrm>
          <a:prstGeom prst="flowChartDocument">
            <a:avLst/>
          </a:prstGeom>
          <a:solidFill>
            <a:srgbClr val="659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DispatcherServlet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3237C59B-8529-3291-19A6-F7169D75EACD}"/>
              </a:ext>
            </a:extLst>
          </p:cNvPr>
          <p:cNvSpPr/>
          <p:nvPr/>
        </p:nvSpPr>
        <p:spPr>
          <a:xfrm rot="19447947">
            <a:off x="8499325" y="2156558"/>
            <a:ext cx="595474" cy="193693"/>
          </a:xfrm>
          <a:prstGeom prst="rightArrow">
            <a:avLst>
              <a:gd name="adj1" fmla="val 50000"/>
              <a:gd name="adj2" fmla="val 12194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E27A6533-7382-BF24-1F14-016CAD306AAD}"/>
              </a:ext>
            </a:extLst>
          </p:cNvPr>
          <p:cNvSpPr/>
          <p:nvPr/>
        </p:nvSpPr>
        <p:spPr>
          <a:xfrm>
            <a:off x="8544946" y="2660198"/>
            <a:ext cx="469064" cy="187085"/>
          </a:xfrm>
          <a:prstGeom prst="rightArrow">
            <a:avLst>
              <a:gd name="adj1" fmla="val 50000"/>
              <a:gd name="adj2" fmla="val 10839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FC1B83CE-BEF5-669E-6EE0-8802146CB37F}"/>
              </a:ext>
            </a:extLst>
          </p:cNvPr>
          <p:cNvSpPr/>
          <p:nvPr/>
        </p:nvSpPr>
        <p:spPr>
          <a:xfrm rot="2030693">
            <a:off x="8489999" y="3116161"/>
            <a:ext cx="595474" cy="198042"/>
          </a:xfrm>
          <a:prstGeom prst="rightArrow">
            <a:avLst>
              <a:gd name="adj1" fmla="val 50000"/>
              <a:gd name="adj2" fmla="val 10395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对角圆角 39">
            <a:extLst>
              <a:ext uri="{FF2B5EF4-FFF2-40B4-BE49-F238E27FC236}">
                <a16:creationId xmlns:a16="http://schemas.microsoft.com/office/drawing/2014/main" id="{17335D1D-E06D-9D84-2829-3FC6254FD8B5}"/>
              </a:ext>
            </a:extLst>
          </p:cNvPr>
          <p:cNvSpPr/>
          <p:nvPr/>
        </p:nvSpPr>
        <p:spPr>
          <a:xfrm>
            <a:off x="7059845" y="2277334"/>
            <a:ext cx="1405805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矩形: 对角圆角 40">
            <a:extLst>
              <a:ext uri="{FF2B5EF4-FFF2-40B4-BE49-F238E27FC236}">
                <a16:creationId xmlns:a16="http://schemas.microsoft.com/office/drawing/2014/main" id="{B2ED5CCF-4AFF-EF87-C162-BAEE4D977D76}"/>
              </a:ext>
            </a:extLst>
          </p:cNvPr>
          <p:cNvSpPr/>
          <p:nvPr/>
        </p:nvSpPr>
        <p:spPr>
          <a:xfrm>
            <a:off x="7052278" y="2916336"/>
            <a:ext cx="1413372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HttpServletResponse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D70C1C-56CE-66DD-EA07-94A82AD2D4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967" y="1920051"/>
            <a:ext cx="1178393" cy="2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0.20143 0.17708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884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20534 -0.18912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3" y="-946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  <p:bldP spid="33" grpId="0" animBg="1"/>
      <p:bldP spid="37" grpId="0" animBg="1"/>
      <p:bldP spid="40" grpId="0" animBg="1"/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E6E157A2-937F-A9AB-DF79-A6A2B8A7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路径参数</a:t>
            </a:r>
            <a:endParaRPr lang="zh-CN" altLang="en-US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58E67331-7161-1579-EA9F-9B631CDB7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路径参数：通过请求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URL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直接传递参数，使用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{…}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来标识该路径参数，</a:t>
            </a:r>
            <a:r>
              <a:rPr lang="zh-CN" altLang="en-US" sz="1600">
                <a:solidFill>
                  <a:srgbClr val="080808"/>
                </a:solidFill>
              </a:rPr>
              <a:t>需要使用 </a:t>
            </a:r>
            <a:r>
              <a:rPr lang="zh-CN" altLang="zh-CN" sz="1600">
                <a:solidFill>
                  <a:srgbClr val="9E880D"/>
                </a:solidFill>
              </a:rPr>
              <a:t>@</a:t>
            </a:r>
            <a:r>
              <a:rPr lang="en-US" altLang="zh-CN" sz="1600">
                <a:solidFill>
                  <a:srgbClr val="9E880D"/>
                </a:solidFill>
              </a:rPr>
              <a:t>PathVariable </a:t>
            </a:r>
            <a:r>
              <a:rPr lang="zh-CN" altLang="en-US" sz="1600">
                <a:solidFill>
                  <a:srgbClr val="262626"/>
                </a:solidFill>
              </a:rPr>
              <a:t>获取路径参数</a:t>
            </a:r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1E36EF-5C5B-1D18-5B9E-658DB4E3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80" y="2141395"/>
            <a:ext cx="9281964" cy="1181202"/>
          </a:xfrm>
          <a:prstGeom prst="roundRect">
            <a:avLst>
              <a:gd name="adj" fmla="val 5961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8" name="!!矩形: 圆角 7">
            <a:extLst>
              <a:ext uri="{FF2B5EF4-FFF2-40B4-BE49-F238E27FC236}">
                <a16:creationId xmlns:a16="http://schemas.microsoft.com/office/drawing/2014/main" id="{6E19198D-697E-2B19-5448-CC83927940E0}"/>
              </a:ext>
            </a:extLst>
          </p:cNvPr>
          <p:cNvSpPr/>
          <p:nvPr/>
        </p:nvSpPr>
        <p:spPr>
          <a:xfrm>
            <a:off x="6096000" y="2295133"/>
            <a:ext cx="5450732" cy="154465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"/path/{id}"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pathParam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.println(id);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AE985A-A23E-1D66-9D55-5BE3405C7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80" y="4484884"/>
            <a:ext cx="9266723" cy="1234547"/>
          </a:xfrm>
          <a:prstGeom prst="roundRect">
            <a:avLst>
              <a:gd name="adj" fmla="val 563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3" name="!!矩形: 圆角 7">
            <a:extLst>
              <a:ext uri="{FF2B5EF4-FFF2-40B4-BE49-F238E27FC236}">
                <a16:creationId xmlns:a16="http://schemas.microsoft.com/office/drawing/2014/main" id="{E7D11D8A-C8FC-E487-6CAD-433B839C16D8}"/>
              </a:ext>
            </a:extLst>
          </p:cNvPr>
          <p:cNvSpPr/>
          <p:nvPr/>
        </p:nvSpPr>
        <p:spPr>
          <a:xfrm>
            <a:off x="5311302" y="4819874"/>
            <a:ext cx="6235430" cy="154465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"/path/{id}/{name}"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pathParam2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.println(id+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 : 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+name);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6523C3B-BACB-472F-9E36-B9107962165D}"/>
              </a:ext>
            </a:extLst>
          </p:cNvPr>
          <p:cNvCxnSpPr>
            <a:cxnSpLocks/>
          </p:cNvCxnSpPr>
          <p:nvPr/>
        </p:nvCxnSpPr>
        <p:spPr>
          <a:xfrm>
            <a:off x="3477493" y="5209311"/>
            <a:ext cx="1246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0BBA165-0E08-F5B3-0FF7-59ECCDA3D371}"/>
              </a:ext>
            </a:extLst>
          </p:cNvPr>
          <p:cNvCxnSpPr>
            <a:cxnSpLocks/>
          </p:cNvCxnSpPr>
          <p:nvPr/>
        </p:nvCxnSpPr>
        <p:spPr>
          <a:xfrm>
            <a:off x="3639129" y="5204692"/>
            <a:ext cx="1847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75FA6AD-40D2-3FCE-6652-42F4C26C80A8}"/>
              </a:ext>
            </a:extLst>
          </p:cNvPr>
          <p:cNvCxnSpPr>
            <a:cxnSpLocks/>
          </p:cNvCxnSpPr>
          <p:nvPr/>
        </p:nvCxnSpPr>
        <p:spPr>
          <a:xfrm>
            <a:off x="7366003" y="5176984"/>
            <a:ext cx="2909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0DEF9DB-0396-198D-286B-B7282B61C790}"/>
              </a:ext>
            </a:extLst>
          </p:cNvPr>
          <p:cNvCxnSpPr>
            <a:cxnSpLocks/>
          </p:cNvCxnSpPr>
          <p:nvPr/>
        </p:nvCxnSpPr>
        <p:spPr>
          <a:xfrm>
            <a:off x="7712362" y="5176984"/>
            <a:ext cx="4895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835A591-FF09-0FD7-05E3-8EAB1965D58C}"/>
              </a:ext>
            </a:extLst>
          </p:cNvPr>
          <p:cNvGrpSpPr/>
          <p:nvPr/>
        </p:nvGrpSpPr>
        <p:grpSpPr>
          <a:xfrm>
            <a:off x="3602182" y="2068185"/>
            <a:ext cx="2408067" cy="573144"/>
            <a:chOff x="3602182" y="2068185"/>
            <a:chExt cx="2408067" cy="573144"/>
          </a:xfrm>
        </p:grpSpPr>
        <p:sp>
          <p:nvSpPr>
            <p:cNvPr id="21" name="对话气泡: 圆角矩形 20">
              <a:extLst>
                <a:ext uri="{FF2B5EF4-FFF2-40B4-BE49-F238E27FC236}">
                  <a16:creationId xmlns:a16="http://schemas.microsoft.com/office/drawing/2014/main" id="{F2DD73AF-422F-510B-524B-1043404C494D}"/>
                </a:ext>
              </a:extLst>
            </p:cNvPr>
            <p:cNvSpPr/>
            <p:nvPr/>
          </p:nvSpPr>
          <p:spPr>
            <a:xfrm>
              <a:off x="3602182" y="2068185"/>
              <a:ext cx="2408067" cy="573144"/>
            </a:xfrm>
            <a:custGeom>
              <a:avLst/>
              <a:gdLst>
                <a:gd name="connsiteX0" fmla="*/ 0 w 2309091"/>
                <a:gd name="connsiteY0" fmla="*/ 49685 h 298104"/>
                <a:gd name="connsiteX1" fmla="*/ 49685 w 2309091"/>
                <a:gd name="connsiteY1" fmla="*/ 0 h 298104"/>
                <a:gd name="connsiteX2" fmla="*/ 384849 w 2309091"/>
                <a:gd name="connsiteY2" fmla="*/ 0 h 298104"/>
                <a:gd name="connsiteX3" fmla="*/ 384849 w 2309091"/>
                <a:gd name="connsiteY3" fmla="*/ 0 h 298104"/>
                <a:gd name="connsiteX4" fmla="*/ 962121 w 2309091"/>
                <a:gd name="connsiteY4" fmla="*/ 0 h 298104"/>
                <a:gd name="connsiteX5" fmla="*/ 2259406 w 2309091"/>
                <a:gd name="connsiteY5" fmla="*/ 0 h 298104"/>
                <a:gd name="connsiteX6" fmla="*/ 2309091 w 2309091"/>
                <a:gd name="connsiteY6" fmla="*/ 49685 h 298104"/>
                <a:gd name="connsiteX7" fmla="*/ 2309091 w 2309091"/>
                <a:gd name="connsiteY7" fmla="*/ 173894 h 298104"/>
                <a:gd name="connsiteX8" fmla="*/ 2309091 w 2309091"/>
                <a:gd name="connsiteY8" fmla="*/ 173894 h 298104"/>
                <a:gd name="connsiteX9" fmla="*/ 2309091 w 2309091"/>
                <a:gd name="connsiteY9" fmla="*/ 248420 h 298104"/>
                <a:gd name="connsiteX10" fmla="*/ 2309091 w 2309091"/>
                <a:gd name="connsiteY10" fmla="*/ 248419 h 298104"/>
                <a:gd name="connsiteX11" fmla="*/ 2259406 w 2309091"/>
                <a:gd name="connsiteY11" fmla="*/ 298104 h 298104"/>
                <a:gd name="connsiteX12" fmla="*/ 962121 w 2309091"/>
                <a:gd name="connsiteY12" fmla="*/ 298104 h 298104"/>
                <a:gd name="connsiteX13" fmla="*/ 211674 w 2309091"/>
                <a:gd name="connsiteY13" fmla="*/ 455440 h 298104"/>
                <a:gd name="connsiteX14" fmla="*/ 384849 w 2309091"/>
                <a:gd name="connsiteY14" fmla="*/ 298104 h 298104"/>
                <a:gd name="connsiteX15" fmla="*/ 49685 w 2309091"/>
                <a:gd name="connsiteY15" fmla="*/ 298104 h 298104"/>
                <a:gd name="connsiteX16" fmla="*/ 0 w 2309091"/>
                <a:gd name="connsiteY16" fmla="*/ 248419 h 298104"/>
                <a:gd name="connsiteX17" fmla="*/ 0 w 2309091"/>
                <a:gd name="connsiteY17" fmla="*/ 248420 h 298104"/>
                <a:gd name="connsiteX18" fmla="*/ 0 w 2309091"/>
                <a:gd name="connsiteY18" fmla="*/ 173894 h 298104"/>
                <a:gd name="connsiteX19" fmla="*/ 0 w 2309091"/>
                <a:gd name="connsiteY19" fmla="*/ 173894 h 298104"/>
                <a:gd name="connsiteX20" fmla="*/ 0 w 2309091"/>
                <a:gd name="connsiteY20" fmla="*/ 49685 h 298104"/>
                <a:gd name="connsiteX0" fmla="*/ 0 w 2309091"/>
                <a:gd name="connsiteY0" fmla="*/ 49685 h 455440"/>
                <a:gd name="connsiteX1" fmla="*/ 49685 w 2309091"/>
                <a:gd name="connsiteY1" fmla="*/ 0 h 455440"/>
                <a:gd name="connsiteX2" fmla="*/ 384849 w 2309091"/>
                <a:gd name="connsiteY2" fmla="*/ 0 h 455440"/>
                <a:gd name="connsiteX3" fmla="*/ 384849 w 2309091"/>
                <a:gd name="connsiteY3" fmla="*/ 0 h 455440"/>
                <a:gd name="connsiteX4" fmla="*/ 962121 w 2309091"/>
                <a:gd name="connsiteY4" fmla="*/ 0 h 455440"/>
                <a:gd name="connsiteX5" fmla="*/ 2259406 w 2309091"/>
                <a:gd name="connsiteY5" fmla="*/ 0 h 455440"/>
                <a:gd name="connsiteX6" fmla="*/ 2309091 w 2309091"/>
                <a:gd name="connsiteY6" fmla="*/ 49685 h 455440"/>
                <a:gd name="connsiteX7" fmla="*/ 2309091 w 2309091"/>
                <a:gd name="connsiteY7" fmla="*/ 173894 h 455440"/>
                <a:gd name="connsiteX8" fmla="*/ 2309091 w 2309091"/>
                <a:gd name="connsiteY8" fmla="*/ 173894 h 455440"/>
                <a:gd name="connsiteX9" fmla="*/ 2309091 w 2309091"/>
                <a:gd name="connsiteY9" fmla="*/ 248420 h 455440"/>
                <a:gd name="connsiteX10" fmla="*/ 2309091 w 2309091"/>
                <a:gd name="connsiteY10" fmla="*/ 248419 h 455440"/>
                <a:gd name="connsiteX11" fmla="*/ 2259406 w 2309091"/>
                <a:gd name="connsiteY11" fmla="*/ 298104 h 455440"/>
                <a:gd name="connsiteX12" fmla="*/ 685030 w 2309091"/>
                <a:gd name="connsiteY12" fmla="*/ 307340 h 455440"/>
                <a:gd name="connsiteX13" fmla="*/ 211674 w 2309091"/>
                <a:gd name="connsiteY13" fmla="*/ 455440 h 455440"/>
                <a:gd name="connsiteX14" fmla="*/ 384849 w 2309091"/>
                <a:gd name="connsiteY14" fmla="*/ 298104 h 455440"/>
                <a:gd name="connsiteX15" fmla="*/ 49685 w 2309091"/>
                <a:gd name="connsiteY15" fmla="*/ 298104 h 455440"/>
                <a:gd name="connsiteX16" fmla="*/ 0 w 2309091"/>
                <a:gd name="connsiteY16" fmla="*/ 248419 h 455440"/>
                <a:gd name="connsiteX17" fmla="*/ 0 w 2309091"/>
                <a:gd name="connsiteY17" fmla="*/ 248420 h 455440"/>
                <a:gd name="connsiteX18" fmla="*/ 0 w 2309091"/>
                <a:gd name="connsiteY18" fmla="*/ 173894 h 455440"/>
                <a:gd name="connsiteX19" fmla="*/ 0 w 2309091"/>
                <a:gd name="connsiteY19" fmla="*/ 173894 h 455440"/>
                <a:gd name="connsiteX20" fmla="*/ 0 w 2309091"/>
                <a:gd name="connsiteY20" fmla="*/ 49685 h 455440"/>
                <a:gd name="connsiteX0" fmla="*/ 0 w 2309091"/>
                <a:gd name="connsiteY0" fmla="*/ 49685 h 455440"/>
                <a:gd name="connsiteX1" fmla="*/ 49685 w 2309091"/>
                <a:gd name="connsiteY1" fmla="*/ 0 h 455440"/>
                <a:gd name="connsiteX2" fmla="*/ 384849 w 2309091"/>
                <a:gd name="connsiteY2" fmla="*/ 0 h 455440"/>
                <a:gd name="connsiteX3" fmla="*/ 384849 w 2309091"/>
                <a:gd name="connsiteY3" fmla="*/ 0 h 455440"/>
                <a:gd name="connsiteX4" fmla="*/ 962121 w 2309091"/>
                <a:gd name="connsiteY4" fmla="*/ 0 h 455440"/>
                <a:gd name="connsiteX5" fmla="*/ 2259406 w 2309091"/>
                <a:gd name="connsiteY5" fmla="*/ 0 h 455440"/>
                <a:gd name="connsiteX6" fmla="*/ 2309091 w 2309091"/>
                <a:gd name="connsiteY6" fmla="*/ 49685 h 455440"/>
                <a:gd name="connsiteX7" fmla="*/ 2309091 w 2309091"/>
                <a:gd name="connsiteY7" fmla="*/ 173894 h 455440"/>
                <a:gd name="connsiteX8" fmla="*/ 2309091 w 2309091"/>
                <a:gd name="connsiteY8" fmla="*/ 173894 h 455440"/>
                <a:gd name="connsiteX9" fmla="*/ 2309091 w 2309091"/>
                <a:gd name="connsiteY9" fmla="*/ 248420 h 455440"/>
                <a:gd name="connsiteX10" fmla="*/ 2309091 w 2309091"/>
                <a:gd name="connsiteY10" fmla="*/ 248419 h 455440"/>
                <a:gd name="connsiteX11" fmla="*/ 2259406 w 2309091"/>
                <a:gd name="connsiteY11" fmla="*/ 298104 h 455440"/>
                <a:gd name="connsiteX12" fmla="*/ 685030 w 2309091"/>
                <a:gd name="connsiteY12" fmla="*/ 307340 h 455440"/>
                <a:gd name="connsiteX13" fmla="*/ 211674 w 2309091"/>
                <a:gd name="connsiteY13" fmla="*/ 455440 h 455440"/>
                <a:gd name="connsiteX14" fmla="*/ 181649 w 2309091"/>
                <a:gd name="connsiteY14" fmla="*/ 288867 h 455440"/>
                <a:gd name="connsiteX15" fmla="*/ 49685 w 2309091"/>
                <a:gd name="connsiteY15" fmla="*/ 298104 h 455440"/>
                <a:gd name="connsiteX16" fmla="*/ 0 w 2309091"/>
                <a:gd name="connsiteY16" fmla="*/ 248419 h 455440"/>
                <a:gd name="connsiteX17" fmla="*/ 0 w 2309091"/>
                <a:gd name="connsiteY17" fmla="*/ 248420 h 455440"/>
                <a:gd name="connsiteX18" fmla="*/ 0 w 2309091"/>
                <a:gd name="connsiteY18" fmla="*/ 173894 h 455440"/>
                <a:gd name="connsiteX19" fmla="*/ 0 w 2309091"/>
                <a:gd name="connsiteY19" fmla="*/ 173894 h 455440"/>
                <a:gd name="connsiteX20" fmla="*/ 0 w 2309091"/>
                <a:gd name="connsiteY20" fmla="*/ 49685 h 455440"/>
                <a:gd name="connsiteX0" fmla="*/ 0 w 2309091"/>
                <a:gd name="connsiteY0" fmla="*/ 49685 h 455440"/>
                <a:gd name="connsiteX1" fmla="*/ 49685 w 2309091"/>
                <a:gd name="connsiteY1" fmla="*/ 0 h 455440"/>
                <a:gd name="connsiteX2" fmla="*/ 384849 w 2309091"/>
                <a:gd name="connsiteY2" fmla="*/ 0 h 455440"/>
                <a:gd name="connsiteX3" fmla="*/ 384849 w 2309091"/>
                <a:gd name="connsiteY3" fmla="*/ 0 h 455440"/>
                <a:gd name="connsiteX4" fmla="*/ 962121 w 2309091"/>
                <a:gd name="connsiteY4" fmla="*/ 0 h 455440"/>
                <a:gd name="connsiteX5" fmla="*/ 2259406 w 2309091"/>
                <a:gd name="connsiteY5" fmla="*/ 0 h 455440"/>
                <a:gd name="connsiteX6" fmla="*/ 2309091 w 2309091"/>
                <a:gd name="connsiteY6" fmla="*/ 49685 h 455440"/>
                <a:gd name="connsiteX7" fmla="*/ 2309091 w 2309091"/>
                <a:gd name="connsiteY7" fmla="*/ 173894 h 455440"/>
                <a:gd name="connsiteX8" fmla="*/ 2309091 w 2309091"/>
                <a:gd name="connsiteY8" fmla="*/ 173894 h 455440"/>
                <a:gd name="connsiteX9" fmla="*/ 2309091 w 2309091"/>
                <a:gd name="connsiteY9" fmla="*/ 248420 h 455440"/>
                <a:gd name="connsiteX10" fmla="*/ 2309091 w 2309091"/>
                <a:gd name="connsiteY10" fmla="*/ 248419 h 455440"/>
                <a:gd name="connsiteX11" fmla="*/ 2259406 w 2309091"/>
                <a:gd name="connsiteY11" fmla="*/ 298104 h 455440"/>
                <a:gd name="connsiteX12" fmla="*/ 361757 w 2309091"/>
                <a:gd name="connsiteY12" fmla="*/ 279631 h 455440"/>
                <a:gd name="connsiteX13" fmla="*/ 211674 w 2309091"/>
                <a:gd name="connsiteY13" fmla="*/ 455440 h 455440"/>
                <a:gd name="connsiteX14" fmla="*/ 181649 w 2309091"/>
                <a:gd name="connsiteY14" fmla="*/ 288867 h 455440"/>
                <a:gd name="connsiteX15" fmla="*/ 49685 w 2309091"/>
                <a:gd name="connsiteY15" fmla="*/ 298104 h 455440"/>
                <a:gd name="connsiteX16" fmla="*/ 0 w 2309091"/>
                <a:gd name="connsiteY16" fmla="*/ 248419 h 455440"/>
                <a:gd name="connsiteX17" fmla="*/ 0 w 2309091"/>
                <a:gd name="connsiteY17" fmla="*/ 248420 h 455440"/>
                <a:gd name="connsiteX18" fmla="*/ 0 w 2309091"/>
                <a:gd name="connsiteY18" fmla="*/ 173894 h 455440"/>
                <a:gd name="connsiteX19" fmla="*/ 0 w 2309091"/>
                <a:gd name="connsiteY19" fmla="*/ 173894 h 455440"/>
                <a:gd name="connsiteX20" fmla="*/ 0 w 2309091"/>
                <a:gd name="connsiteY20" fmla="*/ 49685 h 455440"/>
                <a:gd name="connsiteX0" fmla="*/ 0 w 2309091"/>
                <a:gd name="connsiteY0" fmla="*/ 49685 h 455440"/>
                <a:gd name="connsiteX1" fmla="*/ 49685 w 2309091"/>
                <a:gd name="connsiteY1" fmla="*/ 0 h 455440"/>
                <a:gd name="connsiteX2" fmla="*/ 384849 w 2309091"/>
                <a:gd name="connsiteY2" fmla="*/ 0 h 455440"/>
                <a:gd name="connsiteX3" fmla="*/ 384849 w 2309091"/>
                <a:gd name="connsiteY3" fmla="*/ 0 h 455440"/>
                <a:gd name="connsiteX4" fmla="*/ 962121 w 2309091"/>
                <a:gd name="connsiteY4" fmla="*/ 0 h 455440"/>
                <a:gd name="connsiteX5" fmla="*/ 2259406 w 2309091"/>
                <a:gd name="connsiteY5" fmla="*/ 0 h 455440"/>
                <a:gd name="connsiteX6" fmla="*/ 2309091 w 2309091"/>
                <a:gd name="connsiteY6" fmla="*/ 49685 h 455440"/>
                <a:gd name="connsiteX7" fmla="*/ 2309091 w 2309091"/>
                <a:gd name="connsiteY7" fmla="*/ 173894 h 455440"/>
                <a:gd name="connsiteX8" fmla="*/ 2309091 w 2309091"/>
                <a:gd name="connsiteY8" fmla="*/ 173894 h 455440"/>
                <a:gd name="connsiteX9" fmla="*/ 2309091 w 2309091"/>
                <a:gd name="connsiteY9" fmla="*/ 248420 h 455440"/>
                <a:gd name="connsiteX10" fmla="*/ 2309091 w 2309091"/>
                <a:gd name="connsiteY10" fmla="*/ 248419 h 455440"/>
                <a:gd name="connsiteX11" fmla="*/ 2259406 w 2309091"/>
                <a:gd name="connsiteY11" fmla="*/ 298104 h 455440"/>
                <a:gd name="connsiteX12" fmla="*/ 370994 w 2309091"/>
                <a:gd name="connsiteY12" fmla="*/ 298104 h 455440"/>
                <a:gd name="connsiteX13" fmla="*/ 211674 w 2309091"/>
                <a:gd name="connsiteY13" fmla="*/ 455440 h 455440"/>
                <a:gd name="connsiteX14" fmla="*/ 181649 w 2309091"/>
                <a:gd name="connsiteY14" fmla="*/ 288867 h 455440"/>
                <a:gd name="connsiteX15" fmla="*/ 49685 w 2309091"/>
                <a:gd name="connsiteY15" fmla="*/ 298104 h 455440"/>
                <a:gd name="connsiteX16" fmla="*/ 0 w 2309091"/>
                <a:gd name="connsiteY16" fmla="*/ 248419 h 455440"/>
                <a:gd name="connsiteX17" fmla="*/ 0 w 2309091"/>
                <a:gd name="connsiteY17" fmla="*/ 248420 h 455440"/>
                <a:gd name="connsiteX18" fmla="*/ 0 w 2309091"/>
                <a:gd name="connsiteY18" fmla="*/ 173894 h 455440"/>
                <a:gd name="connsiteX19" fmla="*/ 0 w 2309091"/>
                <a:gd name="connsiteY19" fmla="*/ 173894 h 455440"/>
                <a:gd name="connsiteX20" fmla="*/ 0 w 2309091"/>
                <a:gd name="connsiteY20" fmla="*/ 49685 h 455440"/>
                <a:gd name="connsiteX0" fmla="*/ 61053 w 2370144"/>
                <a:gd name="connsiteY0" fmla="*/ 49685 h 470607"/>
                <a:gd name="connsiteX1" fmla="*/ 110738 w 2370144"/>
                <a:gd name="connsiteY1" fmla="*/ 0 h 470607"/>
                <a:gd name="connsiteX2" fmla="*/ 445902 w 2370144"/>
                <a:gd name="connsiteY2" fmla="*/ 0 h 470607"/>
                <a:gd name="connsiteX3" fmla="*/ 445902 w 2370144"/>
                <a:gd name="connsiteY3" fmla="*/ 0 h 470607"/>
                <a:gd name="connsiteX4" fmla="*/ 1023174 w 2370144"/>
                <a:gd name="connsiteY4" fmla="*/ 0 h 470607"/>
                <a:gd name="connsiteX5" fmla="*/ 2320459 w 2370144"/>
                <a:gd name="connsiteY5" fmla="*/ 0 h 470607"/>
                <a:gd name="connsiteX6" fmla="*/ 2370144 w 2370144"/>
                <a:gd name="connsiteY6" fmla="*/ 49685 h 470607"/>
                <a:gd name="connsiteX7" fmla="*/ 2370144 w 2370144"/>
                <a:gd name="connsiteY7" fmla="*/ 173894 h 470607"/>
                <a:gd name="connsiteX8" fmla="*/ 2370144 w 2370144"/>
                <a:gd name="connsiteY8" fmla="*/ 173894 h 470607"/>
                <a:gd name="connsiteX9" fmla="*/ 2370144 w 2370144"/>
                <a:gd name="connsiteY9" fmla="*/ 248420 h 470607"/>
                <a:gd name="connsiteX10" fmla="*/ 2370144 w 2370144"/>
                <a:gd name="connsiteY10" fmla="*/ 248419 h 470607"/>
                <a:gd name="connsiteX11" fmla="*/ 2320459 w 2370144"/>
                <a:gd name="connsiteY11" fmla="*/ 298104 h 470607"/>
                <a:gd name="connsiteX12" fmla="*/ 432047 w 2370144"/>
                <a:gd name="connsiteY12" fmla="*/ 298104 h 470607"/>
                <a:gd name="connsiteX13" fmla="*/ 0 w 2370144"/>
                <a:gd name="connsiteY13" fmla="*/ 470607 h 470607"/>
                <a:gd name="connsiteX14" fmla="*/ 242702 w 2370144"/>
                <a:gd name="connsiteY14" fmla="*/ 288867 h 470607"/>
                <a:gd name="connsiteX15" fmla="*/ 110738 w 2370144"/>
                <a:gd name="connsiteY15" fmla="*/ 298104 h 470607"/>
                <a:gd name="connsiteX16" fmla="*/ 61053 w 2370144"/>
                <a:gd name="connsiteY16" fmla="*/ 248419 h 470607"/>
                <a:gd name="connsiteX17" fmla="*/ 61053 w 2370144"/>
                <a:gd name="connsiteY17" fmla="*/ 248420 h 470607"/>
                <a:gd name="connsiteX18" fmla="*/ 61053 w 2370144"/>
                <a:gd name="connsiteY18" fmla="*/ 173894 h 470607"/>
                <a:gd name="connsiteX19" fmla="*/ 61053 w 2370144"/>
                <a:gd name="connsiteY19" fmla="*/ 173894 h 470607"/>
                <a:gd name="connsiteX20" fmla="*/ 61053 w 2370144"/>
                <a:gd name="connsiteY20" fmla="*/ 49685 h 47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70144" h="470607">
                  <a:moveTo>
                    <a:pt x="61053" y="49685"/>
                  </a:moveTo>
                  <a:cubicBezTo>
                    <a:pt x="61053" y="22245"/>
                    <a:pt x="83298" y="0"/>
                    <a:pt x="110738" y="0"/>
                  </a:cubicBezTo>
                  <a:lnTo>
                    <a:pt x="445902" y="0"/>
                  </a:lnTo>
                  <a:lnTo>
                    <a:pt x="445902" y="0"/>
                  </a:lnTo>
                  <a:lnTo>
                    <a:pt x="1023174" y="0"/>
                  </a:lnTo>
                  <a:lnTo>
                    <a:pt x="2320459" y="0"/>
                  </a:lnTo>
                  <a:cubicBezTo>
                    <a:pt x="2347899" y="0"/>
                    <a:pt x="2370144" y="22245"/>
                    <a:pt x="2370144" y="49685"/>
                  </a:cubicBezTo>
                  <a:lnTo>
                    <a:pt x="2370144" y="173894"/>
                  </a:lnTo>
                  <a:lnTo>
                    <a:pt x="2370144" y="173894"/>
                  </a:lnTo>
                  <a:lnTo>
                    <a:pt x="2370144" y="248420"/>
                  </a:lnTo>
                  <a:lnTo>
                    <a:pt x="2370144" y="248419"/>
                  </a:lnTo>
                  <a:cubicBezTo>
                    <a:pt x="2370144" y="275859"/>
                    <a:pt x="2347899" y="298104"/>
                    <a:pt x="2320459" y="298104"/>
                  </a:cubicBezTo>
                  <a:lnTo>
                    <a:pt x="432047" y="298104"/>
                  </a:lnTo>
                  <a:lnTo>
                    <a:pt x="0" y="470607"/>
                  </a:lnTo>
                  <a:lnTo>
                    <a:pt x="242702" y="288867"/>
                  </a:lnTo>
                  <a:lnTo>
                    <a:pt x="110738" y="298104"/>
                  </a:lnTo>
                  <a:cubicBezTo>
                    <a:pt x="83298" y="298104"/>
                    <a:pt x="61053" y="275859"/>
                    <a:pt x="61053" y="248419"/>
                  </a:cubicBezTo>
                  <a:lnTo>
                    <a:pt x="61053" y="248420"/>
                  </a:lnTo>
                  <a:lnTo>
                    <a:pt x="61053" y="173894"/>
                  </a:lnTo>
                  <a:lnTo>
                    <a:pt x="61053" y="173894"/>
                  </a:lnTo>
                  <a:lnTo>
                    <a:pt x="61053" y="4968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4641DF8-158D-ADED-2E0C-71425A1FAFE0}"/>
                </a:ext>
              </a:extLst>
            </p:cNvPr>
            <p:cNvSpPr txBox="1"/>
            <p:nvPr/>
          </p:nvSpPr>
          <p:spPr>
            <a:xfrm>
              <a:off x="3713018" y="2119220"/>
              <a:ext cx="219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n-lt"/>
                  <a:ea typeface="+mn-ea"/>
                </a:rPr>
                <a:t>http://localhost:8080/path/100</a:t>
              </a:r>
              <a:endParaRPr lang="zh-CN" altLang="en-US" sz="12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9DDF247A-87A1-AEFD-189E-F430536E5681}"/>
              </a:ext>
            </a:extLst>
          </p:cNvPr>
          <p:cNvSpPr/>
          <p:nvPr/>
        </p:nvSpPr>
        <p:spPr>
          <a:xfrm>
            <a:off x="4556179" y="2549957"/>
            <a:ext cx="2699642" cy="334990"/>
          </a:xfrm>
          <a:prstGeom prst="rect">
            <a:avLst/>
          </a:prstGeom>
          <a:solidFill>
            <a:srgbClr val="FFF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2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zh-CN" sz="12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"/path/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75921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25" grpId="0" animBg="1"/>
      <p:bldP spid="2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F0A4FA-B68E-1833-CAF1-2DA8AC534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295" y="1463040"/>
            <a:ext cx="5760538" cy="3982720"/>
          </a:xfrm>
        </p:spPr>
        <p:txBody>
          <a:bodyPr/>
          <a:lstStyle/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!!矩形: 圆角 7">
            <a:extLst>
              <a:ext uri="{FF2B5EF4-FFF2-40B4-BE49-F238E27FC236}">
                <a16:creationId xmlns:a16="http://schemas.microsoft.com/office/drawing/2014/main" id="{95044DFE-26FB-C627-7743-3096F8014840}"/>
              </a:ext>
            </a:extLst>
          </p:cNvPr>
          <p:cNvSpPr/>
          <p:nvPr/>
        </p:nvSpPr>
        <p:spPr>
          <a:xfrm>
            <a:off x="6594765" y="1736231"/>
            <a:ext cx="4784436" cy="568140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定义方法形参，请求参数名与形参变量名一致。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如果不一致，通过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手动映射。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!!矩形: 圆角 7">
            <a:extLst>
              <a:ext uri="{FF2B5EF4-FFF2-40B4-BE49-F238E27FC236}">
                <a16:creationId xmlns:a16="http://schemas.microsoft.com/office/drawing/2014/main" id="{0D6E33E8-A1CE-00C0-AC58-1AB466F82060}"/>
              </a:ext>
            </a:extLst>
          </p:cNvPr>
          <p:cNvSpPr/>
          <p:nvPr/>
        </p:nvSpPr>
        <p:spPr>
          <a:xfrm>
            <a:off x="6594763" y="2427674"/>
            <a:ext cx="4784437" cy="403322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请求参数名，与实体对象的属性名一致，会自动接收封装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94390D56-9C5C-0B12-1227-6A08F0A48C76}"/>
              </a:ext>
            </a:extLst>
          </p:cNvPr>
          <p:cNvSpPr/>
          <p:nvPr/>
        </p:nvSpPr>
        <p:spPr>
          <a:xfrm>
            <a:off x="6594763" y="2954300"/>
            <a:ext cx="4784437" cy="561778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数组：请求参数名与数组名一致，直接封装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集合：请求参数名与集合名一致，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绑定关系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C0C9B990-B779-D50D-C87F-C0CCCCD991E3}"/>
              </a:ext>
            </a:extLst>
          </p:cNvPr>
          <p:cNvSpPr/>
          <p:nvPr/>
        </p:nvSpPr>
        <p:spPr>
          <a:xfrm>
            <a:off x="6594763" y="3639382"/>
            <a:ext cx="4784437" cy="403322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@DateTimeFormat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DACA4192-6A41-B523-365B-F12EEABF484F}"/>
              </a:ext>
            </a:extLst>
          </p:cNvPr>
          <p:cNvSpPr/>
          <p:nvPr/>
        </p:nvSpPr>
        <p:spPr>
          <a:xfrm>
            <a:off x="6594763" y="4253601"/>
            <a:ext cx="4784437" cy="403322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@RequestBody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!!矩形: 圆角 7">
            <a:extLst>
              <a:ext uri="{FF2B5EF4-FFF2-40B4-BE49-F238E27FC236}">
                <a16:creationId xmlns:a16="http://schemas.microsoft.com/office/drawing/2014/main" id="{C5AB6AE9-A588-402F-40F8-664747F1CEE7}"/>
              </a:ext>
            </a:extLst>
          </p:cNvPr>
          <p:cNvSpPr/>
          <p:nvPr/>
        </p:nvSpPr>
        <p:spPr>
          <a:xfrm>
            <a:off x="6594763" y="4849680"/>
            <a:ext cx="4784437" cy="403322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417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0CCA7E1-B291-8EDA-3FFA-87E2BCEE01D3}"/>
              </a:ext>
            </a:extLst>
          </p:cNvPr>
          <p:cNvSpPr/>
          <p:nvPr/>
        </p:nvSpPr>
        <p:spPr>
          <a:xfrm>
            <a:off x="946951" y="2157845"/>
            <a:ext cx="10298097" cy="3122574"/>
          </a:xfrm>
          <a:prstGeom prst="roundRect">
            <a:avLst>
              <a:gd name="adj" fmla="val 3016"/>
            </a:avLst>
          </a:prstGeom>
          <a:solidFill>
            <a:srgbClr val="FFFFE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20000"/>
                  <a:lumOff val="80000"/>
                  <a:alpha val="59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5494872-2BBA-CEE2-E6C1-DE450EEE944F}"/>
              </a:ext>
            </a:extLst>
          </p:cNvPr>
          <p:cNvSpPr/>
          <p:nvPr/>
        </p:nvSpPr>
        <p:spPr>
          <a:xfrm>
            <a:off x="6766200" y="2255804"/>
            <a:ext cx="4036010" cy="2590913"/>
          </a:xfrm>
          <a:prstGeom prst="roundRect">
            <a:avLst>
              <a:gd name="adj" fmla="val 4938"/>
            </a:avLst>
          </a:prstGeom>
          <a:solidFill>
            <a:srgbClr val="FEF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590F025-9BC7-9A18-29A7-59608105A738}"/>
              </a:ext>
            </a:extLst>
          </p:cNvPr>
          <p:cNvCxnSpPr>
            <a:cxnSpLocks/>
          </p:cNvCxnSpPr>
          <p:nvPr/>
        </p:nvCxnSpPr>
        <p:spPr>
          <a:xfrm flipH="1" flipV="1">
            <a:off x="2253329" y="3810389"/>
            <a:ext cx="4335105" cy="5380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21BFB98-B331-B3B5-1867-A387E4448EA4}"/>
              </a:ext>
            </a:extLst>
          </p:cNvPr>
          <p:cNvSpPr txBox="1"/>
          <p:nvPr/>
        </p:nvSpPr>
        <p:spPr>
          <a:xfrm>
            <a:off x="4055999" y="3423527"/>
            <a:ext cx="115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  <a:latin typeface="+mn-lt"/>
                <a:ea typeface="+mn-ea"/>
              </a:rPr>
              <a:t>HTTP</a:t>
            </a:r>
            <a:r>
              <a:rPr lang="zh-CN" altLang="en-US" b="1">
                <a:solidFill>
                  <a:srgbClr val="C00000"/>
                </a:solidFill>
                <a:latin typeface="+mn-lt"/>
                <a:ea typeface="+mn-ea"/>
              </a:rPr>
              <a:t>协议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1ADF2A-A490-4A03-2B12-3489790CA6AB}"/>
              </a:ext>
            </a:extLst>
          </p:cNvPr>
          <p:cNvSpPr txBox="1"/>
          <p:nvPr/>
        </p:nvSpPr>
        <p:spPr>
          <a:xfrm>
            <a:off x="1513952" y="4079394"/>
            <a:ext cx="8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21B995-9B7D-8C3E-79DF-9CABDE2D27EF}"/>
              </a:ext>
            </a:extLst>
          </p:cNvPr>
          <p:cNvSpPr txBox="1"/>
          <p:nvPr/>
        </p:nvSpPr>
        <p:spPr>
          <a:xfrm>
            <a:off x="8082599" y="4895685"/>
            <a:ext cx="111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071A4E-DAB9-35E3-347D-98444F1941B5}"/>
              </a:ext>
            </a:extLst>
          </p:cNvPr>
          <p:cNvSpPr txBox="1"/>
          <p:nvPr/>
        </p:nvSpPr>
        <p:spPr>
          <a:xfrm rot="473671">
            <a:off x="4326316" y="38265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0C21906-C14D-B8EB-345A-35B002FA1AF8}"/>
              </a:ext>
            </a:extLst>
          </p:cNvPr>
          <p:cNvSpPr/>
          <p:nvPr/>
        </p:nvSpPr>
        <p:spPr>
          <a:xfrm>
            <a:off x="7110267" y="2508302"/>
            <a:ext cx="3467406" cy="2093310"/>
          </a:xfrm>
          <a:prstGeom prst="roundRect">
            <a:avLst>
              <a:gd name="adj" fmla="val 3205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5687A3-27C5-C601-17AB-E6EC88F4FDF5}"/>
              </a:ext>
            </a:extLst>
          </p:cNvPr>
          <p:cNvGrpSpPr/>
          <p:nvPr/>
        </p:nvGrpSpPr>
        <p:grpSpPr>
          <a:xfrm>
            <a:off x="1473261" y="3265773"/>
            <a:ext cx="780070" cy="786974"/>
            <a:chOff x="1288572" y="3466291"/>
            <a:chExt cx="1076475" cy="108600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2F07206-CCBA-991A-B1DB-685F29CBD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7119A2C-C1E7-22FF-1E73-DC8D352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16" name="!!文本框 26">
            <a:extLst>
              <a:ext uri="{FF2B5EF4-FFF2-40B4-BE49-F238E27FC236}">
                <a16:creationId xmlns:a16="http://schemas.microsoft.com/office/drawing/2014/main" id="{0F007EAC-C489-EC5B-E012-6521D92DD6DE}"/>
              </a:ext>
            </a:extLst>
          </p:cNvPr>
          <p:cNvSpPr txBox="1"/>
          <p:nvPr/>
        </p:nvSpPr>
        <p:spPr>
          <a:xfrm rot="21115394">
            <a:off x="2608605" y="2869429"/>
            <a:ext cx="3331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http://localhost:8080/hello?name=itheima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: 剪去单角 16">
            <a:extLst>
              <a:ext uri="{FF2B5EF4-FFF2-40B4-BE49-F238E27FC236}">
                <a16:creationId xmlns:a16="http://schemas.microsoft.com/office/drawing/2014/main" id="{F6AD7DD2-0EAC-0923-6587-70F7DDEE9F30}"/>
              </a:ext>
            </a:extLst>
          </p:cNvPr>
          <p:cNvSpPr/>
          <p:nvPr/>
        </p:nvSpPr>
        <p:spPr>
          <a:xfrm>
            <a:off x="9145124" y="2757753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: 剪去单角 17">
            <a:extLst>
              <a:ext uri="{FF2B5EF4-FFF2-40B4-BE49-F238E27FC236}">
                <a16:creationId xmlns:a16="http://schemas.microsoft.com/office/drawing/2014/main" id="{D981506A-1668-B7F8-0A2E-4D3CE14FD580}"/>
              </a:ext>
            </a:extLst>
          </p:cNvPr>
          <p:cNvSpPr/>
          <p:nvPr/>
        </p:nvSpPr>
        <p:spPr>
          <a:xfrm>
            <a:off x="9143122" y="3385791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: 剪去单角 18">
            <a:extLst>
              <a:ext uri="{FF2B5EF4-FFF2-40B4-BE49-F238E27FC236}">
                <a16:creationId xmlns:a16="http://schemas.microsoft.com/office/drawing/2014/main" id="{459DED9B-ED00-0B78-86B6-A03344371EEE}"/>
              </a:ext>
            </a:extLst>
          </p:cNvPr>
          <p:cNvSpPr/>
          <p:nvPr/>
        </p:nvSpPr>
        <p:spPr>
          <a:xfrm>
            <a:off x="9143122" y="4020761"/>
            <a:ext cx="1291449" cy="388673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C631D7F-B3FC-8BA6-C731-D62A30B76F33}"/>
              </a:ext>
            </a:extLst>
          </p:cNvPr>
          <p:cNvCxnSpPr>
            <a:cxnSpLocks/>
          </p:cNvCxnSpPr>
          <p:nvPr/>
        </p:nvCxnSpPr>
        <p:spPr>
          <a:xfrm flipV="1">
            <a:off x="2253329" y="2814977"/>
            <a:ext cx="4352861" cy="6085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4516D48-3103-B601-E858-7F8279DC25E2}"/>
              </a:ext>
            </a:extLst>
          </p:cNvPr>
          <p:cNvSpPr txBox="1"/>
          <p:nvPr/>
        </p:nvSpPr>
        <p:spPr>
          <a:xfrm rot="21025751">
            <a:off x="4315358" y="30805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5F3ACEE-5D39-37E0-B8B9-FFA17A81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93" y="3296560"/>
            <a:ext cx="795221" cy="5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流程图: 文档 22">
            <a:extLst>
              <a:ext uri="{FF2B5EF4-FFF2-40B4-BE49-F238E27FC236}">
                <a16:creationId xmlns:a16="http://schemas.microsoft.com/office/drawing/2014/main" id="{E0189165-AEA8-B650-54E0-9CFAFFCC19F5}"/>
              </a:ext>
            </a:extLst>
          </p:cNvPr>
          <p:cNvSpPr/>
          <p:nvPr/>
        </p:nvSpPr>
        <p:spPr>
          <a:xfrm>
            <a:off x="7183322" y="3056555"/>
            <a:ext cx="1516962" cy="1282543"/>
          </a:xfrm>
          <a:prstGeom prst="flowChartDocument">
            <a:avLst/>
          </a:prstGeom>
          <a:solidFill>
            <a:srgbClr val="659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DispatcherServlet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9542E053-B76E-033E-555A-1886F49ECC49}"/>
              </a:ext>
            </a:extLst>
          </p:cNvPr>
          <p:cNvSpPr/>
          <p:nvPr/>
        </p:nvSpPr>
        <p:spPr>
          <a:xfrm rot="19447947">
            <a:off x="8654964" y="2987831"/>
            <a:ext cx="595474" cy="193693"/>
          </a:xfrm>
          <a:prstGeom prst="rightArrow">
            <a:avLst>
              <a:gd name="adj1" fmla="val 50000"/>
              <a:gd name="adj2" fmla="val 12194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73B6140-3242-2F04-DC6A-DCAB51E7C46D}"/>
              </a:ext>
            </a:extLst>
          </p:cNvPr>
          <p:cNvSpPr/>
          <p:nvPr/>
        </p:nvSpPr>
        <p:spPr>
          <a:xfrm>
            <a:off x="8700585" y="3491471"/>
            <a:ext cx="469064" cy="187085"/>
          </a:xfrm>
          <a:prstGeom prst="rightArrow">
            <a:avLst>
              <a:gd name="adj1" fmla="val 50000"/>
              <a:gd name="adj2" fmla="val 10839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BBA39E8-C5F4-2145-D079-7F7415586249}"/>
              </a:ext>
            </a:extLst>
          </p:cNvPr>
          <p:cNvSpPr/>
          <p:nvPr/>
        </p:nvSpPr>
        <p:spPr>
          <a:xfrm rot="2030693">
            <a:off x="8645638" y="3947434"/>
            <a:ext cx="595474" cy="198042"/>
          </a:xfrm>
          <a:prstGeom prst="rightArrow">
            <a:avLst>
              <a:gd name="adj1" fmla="val 50000"/>
              <a:gd name="adj2" fmla="val 10395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对角圆角 26">
            <a:extLst>
              <a:ext uri="{FF2B5EF4-FFF2-40B4-BE49-F238E27FC236}">
                <a16:creationId xmlns:a16="http://schemas.microsoft.com/office/drawing/2014/main" id="{EDE3AE35-49E4-F17D-8AEA-4C5C8D2DBFFE}"/>
              </a:ext>
            </a:extLst>
          </p:cNvPr>
          <p:cNvSpPr/>
          <p:nvPr/>
        </p:nvSpPr>
        <p:spPr>
          <a:xfrm>
            <a:off x="7215484" y="3108607"/>
            <a:ext cx="1405805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: 对角圆角 27">
            <a:extLst>
              <a:ext uri="{FF2B5EF4-FFF2-40B4-BE49-F238E27FC236}">
                <a16:creationId xmlns:a16="http://schemas.microsoft.com/office/drawing/2014/main" id="{6DDD355F-C643-51F0-A729-AF299F138743}"/>
              </a:ext>
            </a:extLst>
          </p:cNvPr>
          <p:cNvSpPr/>
          <p:nvPr/>
        </p:nvSpPr>
        <p:spPr>
          <a:xfrm>
            <a:off x="7207917" y="3747609"/>
            <a:ext cx="1413372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HttpServletResponse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2709E10-5CD5-4A42-751C-DE649A8F4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606" y="2751324"/>
            <a:ext cx="1178393" cy="2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08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89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响应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107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F3342D-3DFB-04FC-826B-A857737C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响应数据</a:t>
            </a: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F9FF348D-C1BF-3F99-9A7A-0B96C3907D86}"/>
              </a:ext>
            </a:extLst>
          </p:cNvPr>
          <p:cNvSpPr/>
          <p:nvPr/>
        </p:nvSpPr>
        <p:spPr>
          <a:xfrm>
            <a:off x="6995798" y="1780056"/>
            <a:ext cx="4444510" cy="1648943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"/hello"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300" b="0" i="1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FB1514-9B09-4F36-D603-011782D7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8" y="1780057"/>
            <a:ext cx="4444510" cy="1648943"/>
          </a:xfrm>
          <a:prstGeom prst="roundRect">
            <a:avLst>
              <a:gd name="adj" fmla="val 7236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10" name="箭头: 燕尾形 9">
            <a:extLst>
              <a:ext uri="{FF2B5EF4-FFF2-40B4-BE49-F238E27FC236}">
                <a16:creationId xmlns:a16="http://schemas.microsoft.com/office/drawing/2014/main" id="{74A1FC69-CB4B-18CB-2A69-45975A60A715}"/>
              </a:ext>
            </a:extLst>
          </p:cNvPr>
          <p:cNvSpPr/>
          <p:nvPr/>
        </p:nvSpPr>
        <p:spPr>
          <a:xfrm>
            <a:off x="5486400" y="2196317"/>
            <a:ext cx="1259840" cy="281354"/>
          </a:xfrm>
          <a:prstGeom prst="notchedRightArrow">
            <a:avLst>
              <a:gd name="adj1" fmla="val 50000"/>
              <a:gd name="adj2" fmla="val 15111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燕尾形 12">
            <a:extLst>
              <a:ext uri="{FF2B5EF4-FFF2-40B4-BE49-F238E27FC236}">
                <a16:creationId xmlns:a16="http://schemas.microsoft.com/office/drawing/2014/main" id="{111FE599-24A9-1599-E3B4-3CA838914311}"/>
              </a:ext>
            </a:extLst>
          </p:cNvPr>
          <p:cNvSpPr/>
          <p:nvPr/>
        </p:nvSpPr>
        <p:spPr>
          <a:xfrm rot="10800000">
            <a:off x="5499493" y="2757454"/>
            <a:ext cx="1259840" cy="281354"/>
          </a:xfrm>
          <a:prstGeom prst="notchedRightArrow">
            <a:avLst>
              <a:gd name="adj1" fmla="val 50000"/>
              <a:gd name="adj2" fmla="val 15111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27A73A-6EF0-7A06-BB8C-538AC5342397}"/>
              </a:ext>
            </a:extLst>
          </p:cNvPr>
          <p:cNvSpPr txBox="1"/>
          <p:nvPr/>
        </p:nvSpPr>
        <p:spPr>
          <a:xfrm>
            <a:off x="5338353" y="3103638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@ResponseBody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6954197-1410-1FAA-628B-87B022132BAB}"/>
              </a:ext>
            </a:extLst>
          </p:cNvPr>
          <p:cNvGrpSpPr/>
          <p:nvPr/>
        </p:nvGrpSpPr>
        <p:grpSpPr>
          <a:xfrm>
            <a:off x="918678" y="4151189"/>
            <a:ext cx="10491002" cy="2280689"/>
            <a:chOff x="918678" y="4079471"/>
            <a:chExt cx="10491002" cy="228068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FF9DD81-4EAD-A1E7-5401-5660C965055F}"/>
                </a:ext>
              </a:extLst>
            </p:cNvPr>
            <p:cNvGrpSpPr/>
            <p:nvPr/>
          </p:nvGrpSpPr>
          <p:grpSpPr>
            <a:xfrm>
              <a:off x="918678" y="4079471"/>
              <a:ext cx="10491002" cy="2280689"/>
              <a:chOff x="920210" y="1823315"/>
              <a:chExt cx="10491002" cy="2280689"/>
            </a:xfrm>
          </p:grpSpPr>
          <p:sp>
            <p:nvSpPr>
              <p:cNvPr id="20" name="矩形: 对角圆角 19">
                <a:extLst>
                  <a:ext uri="{FF2B5EF4-FFF2-40B4-BE49-F238E27FC236}">
                    <a16:creationId xmlns:a16="http://schemas.microsoft.com/office/drawing/2014/main" id="{5372C5AF-53F2-C65F-2BE1-6C171032168A}"/>
                  </a:ext>
                </a:extLst>
              </p:cNvPr>
              <p:cNvSpPr/>
              <p:nvPr/>
            </p:nvSpPr>
            <p:spPr>
              <a:xfrm>
                <a:off x="920210" y="1823316"/>
                <a:ext cx="10491002" cy="2280688"/>
              </a:xfrm>
              <a:prstGeom prst="round2DiagRect">
                <a:avLst>
                  <a:gd name="adj1" fmla="val 5917"/>
                  <a:gd name="adj2" fmla="val 0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endParaRPr lang="en-US" altLang="zh-CN" sz="1400">
                  <a:solidFill>
                    <a:srgbClr val="2626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类型：</a:t>
                </a:r>
                <a:r>
                  <a:rPr lang="zh-CN" altLang="en-US" sz="1400" b="1">
                    <a:solidFill>
                      <a:srgbClr val="AD2B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方法注解、类注解</a:t>
                </a:r>
                <a:endParaRPr lang="en-US" altLang="zh-CN" sz="1400" b="1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位置：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Controller</a:t>
                </a: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方法上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/</a:t>
                </a: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类上</a:t>
                </a:r>
                <a:endParaRPr lang="en-US" altLang="zh-CN" sz="1400">
                  <a:solidFill>
                    <a:srgbClr val="2626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作用：将方法返回值直接响应，如果返回值类型是 实体对象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/</a:t>
                </a: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集合 ，将会转换为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JSON</a:t>
                </a: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格式响应</a:t>
                </a:r>
                <a:endParaRPr lang="en-US" altLang="zh-CN" sz="1400">
                  <a:solidFill>
                    <a:srgbClr val="2626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说明：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@RestController =</a:t>
                </a: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 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@Controller + @ResponseBody ;</a:t>
                </a:r>
              </a:p>
            </p:txBody>
          </p:sp>
          <p:sp>
            <p:nvSpPr>
              <p:cNvPr id="21" name="矩形: 对角圆角 20">
                <a:extLst>
                  <a:ext uri="{FF2B5EF4-FFF2-40B4-BE49-F238E27FC236}">
                    <a16:creationId xmlns:a16="http://schemas.microsoft.com/office/drawing/2014/main" id="{7DE29754-7E8B-35E9-4C7B-35000DA3E043}"/>
                  </a:ext>
                </a:extLst>
              </p:cNvPr>
              <p:cNvSpPr/>
              <p:nvPr/>
            </p:nvSpPr>
            <p:spPr>
              <a:xfrm>
                <a:off x="920210" y="1823315"/>
                <a:ext cx="1956601" cy="431493"/>
              </a:xfrm>
              <a:prstGeom prst="round2DiagRect">
                <a:avLst>
                  <a:gd name="adj1" fmla="val 2658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@ResponseBody</a:t>
                </a:r>
              </a:p>
            </p:txBody>
          </p:sp>
        </p:grpSp>
        <p:sp>
          <p:nvSpPr>
            <p:cNvPr id="29" name="Shape 2621">
              <a:extLst>
                <a:ext uri="{FF2B5EF4-FFF2-40B4-BE49-F238E27FC236}">
                  <a16:creationId xmlns:a16="http://schemas.microsoft.com/office/drawing/2014/main" id="{B8981626-9A71-3B4A-6009-E29FEEFC5030}"/>
                </a:ext>
              </a:extLst>
            </p:cNvPr>
            <p:cNvSpPr/>
            <p:nvPr/>
          </p:nvSpPr>
          <p:spPr>
            <a:xfrm>
              <a:off x="1040598" y="4155487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12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F3342D-3DFB-04FC-826B-A857737C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响应数据</a:t>
            </a:r>
          </a:p>
        </p:txBody>
      </p:sp>
      <p:sp>
        <p:nvSpPr>
          <p:cNvPr id="7" name="!!矩形: 圆角 1">
            <a:extLst>
              <a:ext uri="{FF2B5EF4-FFF2-40B4-BE49-F238E27FC236}">
                <a16:creationId xmlns:a16="http://schemas.microsoft.com/office/drawing/2014/main" id="{F9FF348D-C1BF-3F99-9A7A-0B96C3907D86}"/>
              </a:ext>
            </a:extLst>
          </p:cNvPr>
          <p:cNvSpPr/>
          <p:nvPr/>
        </p:nvSpPr>
        <p:spPr>
          <a:xfrm>
            <a:off x="858099" y="1634316"/>
            <a:ext cx="3347582" cy="1655195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"/hello"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050" b="0" i="1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!!矩形: 圆角 2">
            <a:extLst>
              <a:ext uri="{FF2B5EF4-FFF2-40B4-BE49-F238E27FC236}">
                <a16:creationId xmlns:a16="http://schemas.microsoft.com/office/drawing/2014/main" id="{E67AED70-B2E3-0FA6-BD4A-2B9B708B0D57}"/>
              </a:ext>
            </a:extLst>
          </p:cNvPr>
          <p:cNvSpPr/>
          <p:nvPr/>
        </p:nvSpPr>
        <p:spPr>
          <a:xfrm>
            <a:off x="4504386" y="1634316"/>
            <a:ext cx="3248522" cy="2212846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05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"/getAddr"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lang="zh-CN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</a:t>
            </a:r>
            <a:r>
              <a:rPr lang="en-US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addr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.setProvince(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"广东"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.setCity(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"深圳"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!!矩形: 圆角 3">
            <a:extLst>
              <a:ext uri="{FF2B5EF4-FFF2-40B4-BE49-F238E27FC236}">
                <a16:creationId xmlns:a16="http://schemas.microsoft.com/office/drawing/2014/main" id="{BC04BF2F-033D-5F38-B340-8A45AAF00508}"/>
              </a:ext>
            </a:extLst>
          </p:cNvPr>
          <p:cNvSpPr/>
          <p:nvPr/>
        </p:nvSpPr>
        <p:spPr>
          <a:xfrm>
            <a:off x="8051614" y="772672"/>
            <a:ext cx="3514988" cy="4124646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"/listAddr"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en-US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ArrayList&lt;&gt;();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addr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.setProvince(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"广东"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.setCity(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"深圳"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addr2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addr2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.setProvince(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"陕西"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addr2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.setCity(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"西安"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.add(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.add(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addr2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05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!!矩形: 对角圆角 1">
            <a:extLst>
              <a:ext uri="{FF2B5EF4-FFF2-40B4-BE49-F238E27FC236}">
                <a16:creationId xmlns:a16="http://schemas.microsoft.com/office/drawing/2014/main" id="{CF9D47C9-3B36-72EB-E576-7C29BB4C1757}"/>
              </a:ext>
            </a:extLst>
          </p:cNvPr>
          <p:cNvSpPr/>
          <p:nvPr/>
        </p:nvSpPr>
        <p:spPr>
          <a:xfrm>
            <a:off x="1375319" y="2094143"/>
            <a:ext cx="416413" cy="215270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5" name="!!矩形: 对角圆角 2">
            <a:extLst>
              <a:ext uri="{FF2B5EF4-FFF2-40B4-BE49-F238E27FC236}">
                <a16:creationId xmlns:a16="http://schemas.microsoft.com/office/drawing/2014/main" id="{67D26BB8-E119-58AB-920A-A0BEE67DEEEE}"/>
              </a:ext>
            </a:extLst>
          </p:cNvPr>
          <p:cNvSpPr/>
          <p:nvPr/>
        </p:nvSpPr>
        <p:spPr>
          <a:xfrm>
            <a:off x="5032716" y="2070226"/>
            <a:ext cx="550399" cy="206127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6" name="!!矩形: 对角圆角 3">
            <a:extLst>
              <a:ext uri="{FF2B5EF4-FFF2-40B4-BE49-F238E27FC236}">
                <a16:creationId xmlns:a16="http://schemas.microsoft.com/office/drawing/2014/main" id="{B8330C11-1D26-311C-F0F8-D9FDE35A9D37}"/>
              </a:ext>
            </a:extLst>
          </p:cNvPr>
          <p:cNvSpPr/>
          <p:nvPr/>
        </p:nvSpPr>
        <p:spPr>
          <a:xfrm>
            <a:off x="8599872" y="1173414"/>
            <a:ext cx="904613" cy="250941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" name="矩形: 对角圆角 4">
            <a:extLst>
              <a:ext uri="{FF2B5EF4-FFF2-40B4-BE49-F238E27FC236}">
                <a16:creationId xmlns:a16="http://schemas.microsoft.com/office/drawing/2014/main" id="{5E843E36-5105-5F09-F1CD-8A01C1731CED}"/>
              </a:ext>
            </a:extLst>
          </p:cNvPr>
          <p:cNvSpPr/>
          <p:nvPr/>
        </p:nvSpPr>
        <p:spPr>
          <a:xfrm>
            <a:off x="4504387" y="4932578"/>
            <a:ext cx="3248521" cy="9798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"province"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广东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"city"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深圳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zh-CN" altLang="en-US" sz="1200" b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}</a:t>
            </a:r>
          </a:p>
        </p:txBody>
      </p:sp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5F9BD591-8AEE-636E-896C-484BFAF27FA6}"/>
              </a:ext>
            </a:extLst>
          </p:cNvPr>
          <p:cNvSpPr/>
          <p:nvPr/>
        </p:nvSpPr>
        <p:spPr>
          <a:xfrm>
            <a:off x="858101" y="4932578"/>
            <a:ext cx="3347578" cy="9798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>
                <a:solidFill>
                  <a:srgbClr val="0451A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 World ~</a:t>
            </a:r>
            <a:endParaRPr lang="zh-CN" altLang="en-US" sz="1200">
              <a:solidFill>
                <a:srgbClr val="0451A5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55B7B476-64C8-9662-7BD8-FDA7E10E1747}"/>
              </a:ext>
            </a:extLst>
          </p:cNvPr>
          <p:cNvSpPr/>
          <p:nvPr/>
        </p:nvSpPr>
        <p:spPr>
          <a:xfrm>
            <a:off x="8051615" y="4932578"/>
            <a:ext cx="3514987" cy="1588853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[{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"province"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广东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"city"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深圳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zh-CN" altLang="en-US" sz="1200" b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zh-CN" altLang="en-US" sz="1200" b="0">
                <a:solidFill>
                  <a:srgbClr val="000000"/>
                </a:solidFill>
                <a:effectLst/>
                <a:latin typeface="IBMPlexMono,  Courier New"/>
              </a:rPr>
              <a:t>  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"province"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陕西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"city"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西安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zh-CN" altLang="en-US" sz="1200" b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zh-CN" altLang="en-US" sz="1200" b="0">
                <a:solidFill>
                  <a:srgbClr val="000000"/>
                </a:solidFill>
                <a:effectLst/>
                <a:latin typeface="IBMPlexMono,  Courier New"/>
              </a:rPr>
              <a:t>  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}]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E367C7A-68A6-5632-8FCD-290E054A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3" y="6028662"/>
            <a:ext cx="2708254" cy="6781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16E013-6960-90EF-5D63-96356069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16" y="6083526"/>
            <a:ext cx="2568794" cy="5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1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4" grpId="0" animBg="1"/>
      <p:bldP spid="15" grpId="0" animBg="1"/>
      <p:bldP spid="16" grpId="0" animBg="1"/>
      <p:bldP spid="5" grpId="0" animBg="1"/>
      <p:bldP spid="6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F3342D-3DFB-04FC-826B-A857737C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统一响应结果</a:t>
            </a:r>
          </a:p>
        </p:txBody>
      </p:sp>
      <p:sp>
        <p:nvSpPr>
          <p:cNvPr id="7" name="!!矩形: 圆角 1">
            <a:extLst>
              <a:ext uri="{FF2B5EF4-FFF2-40B4-BE49-F238E27FC236}">
                <a16:creationId xmlns:a16="http://schemas.microsoft.com/office/drawing/2014/main" id="{F9FF348D-C1BF-3F99-9A7A-0B96C3907D86}"/>
              </a:ext>
            </a:extLst>
          </p:cNvPr>
          <p:cNvSpPr/>
          <p:nvPr/>
        </p:nvSpPr>
        <p:spPr>
          <a:xfrm>
            <a:off x="842599" y="1589167"/>
            <a:ext cx="2982055" cy="1314538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"/hello"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050" b="0" i="1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!!矩形: 圆角 2">
            <a:extLst>
              <a:ext uri="{FF2B5EF4-FFF2-40B4-BE49-F238E27FC236}">
                <a16:creationId xmlns:a16="http://schemas.microsoft.com/office/drawing/2014/main" id="{E67AED70-B2E3-0FA6-BD4A-2B9B708B0D57}"/>
              </a:ext>
            </a:extLst>
          </p:cNvPr>
          <p:cNvSpPr/>
          <p:nvPr/>
        </p:nvSpPr>
        <p:spPr>
          <a:xfrm>
            <a:off x="842599" y="2929490"/>
            <a:ext cx="2982055" cy="1655196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05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"/getAddr"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lang="zh-CN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getUser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addr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.setProvince(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"广东"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.setCity(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"深圳"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!!矩形: 圆角 3">
            <a:extLst>
              <a:ext uri="{FF2B5EF4-FFF2-40B4-BE49-F238E27FC236}">
                <a16:creationId xmlns:a16="http://schemas.microsoft.com/office/drawing/2014/main" id="{BC04BF2F-033D-5F38-B340-8A45AAF00508}"/>
              </a:ext>
            </a:extLst>
          </p:cNvPr>
          <p:cNvSpPr/>
          <p:nvPr/>
        </p:nvSpPr>
        <p:spPr>
          <a:xfrm>
            <a:off x="842599" y="4610472"/>
            <a:ext cx="2982055" cy="2076656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"/listAddr"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en-US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ArrayList&lt;&gt;();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addr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.setProvince(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"广东"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.setCity(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"深圳"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.add(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05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!!矩形: 对角圆角 1">
            <a:extLst>
              <a:ext uri="{FF2B5EF4-FFF2-40B4-BE49-F238E27FC236}">
                <a16:creationId xmlns:a16="http://schemas.microsoft.com/office/drawing/2014/main" id="{CF9D47C9-3B36-72EB-E576-7C29BB4C1757}"/>
              </a:ext>
            </a:extLst>
          </p:cNvPr>
          <p:cNvSpPr/>
          <p:nvPr/>
        </p:nvSpPr>
        <p:spPr>
          <a:xfrm>
            <a:off x="1349412" y="1937082"/>
            <a:ext cx="416413" cy="215270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5" name="!!矩形: 对角圆角 2">
            <a:extLst>
              <a:ext uri="{FF2B5EF4-FFF2-40B4-BE49-F238E27FC236}">
                <a16:creationId xmlns:a16="http://schemas.microsoft.com/office/drawing/2014/main" id="{67D26BB8-E119-58AB-920A-A0BEE67DEEEE}"/>
              </a:ext>
            </a:extLst>
          </p:cNvPr>
          <p:cNvSpPr/>
          <p:nvPr/>
        </p:nvSpPr>
        <p:spPr>
          <a:xfrm>
            <a:off x="1350440" y="3198434"/>
            <a:ext cx="570723" cy="230566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6" name="!!矩形: 对角圆角 3">
            <a:extLst>
              <a:ext uri="{FF2B5EF4-FFF2-40B4-BE49-F238E27FC236}">
                <a16:creationId xmlns:a16="http://schemas.microsoft.com/office/drawing/2014/main" id="{B8330C11-1D26-311C-F0F8-D9FDE35A9D37}"/>
              </a:ext>
            </a:extLst>
          </p:cNvPr>
          <p:cNvSpPr/>
          <p:nvPr/>
        </p:nvSpPr>
        <p:spPr>
          <a:xfrm>
            <a:off x="1372499" y="4801715"/>
            <a:ext cx="899645" cy="276076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" name="矩形: 圆角 4">
            <a:extLst>
              <a:ext uri="{FF2B5EF4-FFF2-40B4-BE49-F238E27FC236}">
                <a16:creationId xmlns:a16="http://schemas.microsoft.com/office/drawing/2014/main" id="{CE6D96D1-35A1-8562-EF13-1364E0E73601}"/>
              </a:ext>
            </a:extLst>
          </p:cNvPr>
          <p:cNvSpPr/>
          <p:nvPr/>
        </p:nvSpPr>
        <p:spPr>
          <a:xfrm>
            <a:off x="7282087" y="2485612"/>
            <a:ext cx="4058522" cy="2542952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</a:t>
            </a:r>
            <a:r>
              <a:rPr kumimoji="0" lang="en-US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esult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endParaRPr kumimoji="0" lang="en-US" altLang="zh-CN" sz="1200" b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//响应码，1 代表成功; 0 代表失败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code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en-US" altLang="zh-CN" sz="1200" b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lang="zh-CN" altLang="en-US" sz="120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提示信息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msg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en-US" altLang="zh-CN" sz="1200" b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//返回的数据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endParaRPr kumimoji="0" lang="en-US" altLang="zh-CN" sz="1200" b="0" u="none" strike="noStrike" cap="none" normalizeH="0" baseline="0">
              <a:ln>
                <a:noFill/>
              </a:ln>
              <a:solidFill>
                <a:srgbClr val="8C8C8C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//…….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200" b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E784E7-DC07-4BA4-52FE-9ECE408B9DD5}"/>
              </a:ext>
            </a:extLst>
          </p:cNvPr>
          <p:cNvCxnSpPr>
            <a:cxnSpLocks/>
          </p:cNvCxnSpPr>
          <p:nvPr/>
        </p:nvCxnSpPr>
        <p:spPr>
          <a:xfrm>
            <a:off x="3941050" y="2246436"/>
            <a:ext cx="3246134" cy="13288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A28B54B-44A5-DAD4-9ABE-9E90B05A5920}"/>
              </a:ext>
            </a:extLst>
          </p:cNvPr>
          <p:cNvCxnSpPr>
            <a:cxnSpLocks/>
          </p:cNvCxnSpPr>
          <p:nvPr/>
        </p:nvCxnSpPr>
        <p:spPr>
          <a:xfrm>
            <a:off x="3941050" y="3757088"/>
            <a:ext cx="324613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47DA758-849D-6C16-8A97-80D28680FC12}"/>
              </a:ext>
            </a:extLst>
          </p:cNvPr>
          <p:cNvCxnSpPr>
            <a:cxnSpLocks/>
          </p:cNvCxnSpPr>
          <p:nvPr/>
        </p:nvCxnSpPr>
        <p:spPr>
          <a:xfrm flipV="1">
            <a:off x="3941050" y="3931920"/>
            <a:ext cx="3246134" cy="16995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E3D01E65-2B5C-95E6-13CD-1C02DB318E06}"/>
              </a:ext>
            </a:extLst>
          </p:cNvPr>
          <p:cNvSpPr/>
          <p:nvPr/>
        </p:nvSpPr>
        <p:spPr>
          <a:xfrm>
            <a:off x="7282087" y="5105499"/>
            <a:ext cx="1967421" cy="1447391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4E59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"code"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"msg"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操作成功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"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     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"data"</a:t>
            </a:r>
            <a:r>
              <a:rPr lang="en-US" altLang="zh-CN" sz="1200">
                <a:solidFill>
                  <a:srgbClr val="000000"/>
                </a:solidFill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…</a:t>
            </a:r>
            <a:endParaRPr lang="zh-CN" altLang="en-US" sz="1200" b="0">
              <a:solidFill>
                <a:srgbClr val="000000"/>
              </a:solidFill>
              <a:effectLst/>
              <a:latin typeface="IBMPlexMono,  Courier New"/>
            </a:endParaRP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}</a:t>
            </a:r>
          </a:p>
        </p:txBody>
      </p:sp>
      <p:sp>
        <p:nvSpPr>
          <p:cNvPr id="3" name="矩形: 对角圆角 2">
            <a:extLst>
              <a:ext uri="{FF2B5EF4-FFF2-40B4-BE49-F238E27FC236}">
                <a16:creationId xmlns:a16="http://schemas.microsoft.com/office/drawing/2014/main" id="{E2648D91-CCA3-2FAA-6D78-9CCE2F333603}"/>
              </a:ext>
            </a:extLst>
          </p:cNvPr>
          <p:cNvSpPr/>
          <p:nvPr/>
        </p:nvSpPr>
        <p:spPr>
          <a:xfrm>
            <a:off x="9373190" y="5105499"/>
            <a:ext cx="1967420" cy="1447391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C9C9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"code"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 "msg" 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IBMPlexMono,  Courier New"/>
              </a:rPr>
              <a:t>密码错误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"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     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"data"</a:t>
            </a:r>
            <a:r>
              <a:rPr lang="en-US" altLang="zh-CN" sz="1200">
                <a:solidFill>
                  <a:srgbClr val="000000"/>
                </a:solidFill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…</a:t>
            </a:r>
            <a:endParaRPr lang="zh-CN" altLang="en-US" sz="1200" b="0">
              <a:solidFill>
                <a:srgbClr val="000000"/>
              </a:solidFill>
              <a:effectLst/>
              <a:latin typeface="IBMPlexMono,  Courier New"/>
            </a:endParaRP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006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763F38-9E94-03DE-4CC5-35A6BB986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693422"/>
          </a:xfrm>
        </p:spPr>
        <p:txBody>
          <a:bodyPr/>
          <a:lstStyle/>
          <a:p>
            <a:r>
              <a:rPr lang="en-US" altLang="zh-CN"/>
              <a:t>@ResponseBody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统一响应结果</a:t>
            </a:r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A6045E71-7A1A-55C7-FDDD-2876BFB059D9}"/>
              </a:ext>
            </a:extLst>
          </p:cNvPr>
          <p:cNvSpPr/>
          <p:nvPr/>
        </p:nvSpPr>
        <p:spPr>
          <a:xfrm>
            <a:off x="5477457" y="2778760"/>
            <a:ext cx="5760538" cy="935401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位置：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类上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方法上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：将方法返回值直接响应，若返回值类型是 实体对象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 ，转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JSON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格式响应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52180010-DC46-52D5-6407-7CA13C4A8045}"/>
              </a:ext>
            </a:extLst>
          </p:cNvPr>
          <p:cNvSpPr/>
          <p:nvPr/>
        </p:nvSpPr>
        <p:spPr>
          <a:xfrm>
            <a:off x="5477457" y="4562180"/>
            <a:ext cx="5760538" cy="467701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code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msg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274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4F3410-A6AE-0667-F684-108629218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获取员工数据，返回统一响应结果，在页面渲染展示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407D058-1274-B3D2-B78F-16F7E422D0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996" y="1856299"/>
            <a:ext cx="6966409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加载并解析</a:t>
            </a:r>
            <a:r>
              <a:rPr lang="en-US" altLang="zh-CN"/>
              <a:t>emp.xml</a:t>
            </a:r>
            <a:r>
              <a:rPr lang="zh-CN" altLang="en-US"/>
              <a:t>文件中的数据，完成数据处理，并在页面展示。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52146ED-D1B6-F16D-771D-286E51BF41C6}"/>
              </a:ext>
            </a:extLst>
          </p:cNvPr>
          <p:cNvGrpSpPr/>
          <p:nvPr/>
        </p:nvGrpSpPr>
        <p:grpSpPr>
          <a:xfrm>
            <a:off x="1121660" y="2556403"/>
            <a:ext cx="6407340" cy="3796330"/>
            <a:chOff x="1046926" y="2609158"/>
            <a:chExt cx="6407340" cy="379633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D077D2E-E66D-C816-0248-F68EC5073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6926" y="2609158"/>
              <a:ext cx="6398548" cy="3787538"/>
            </a:xfrm>
            <a:prstGeom prst="roundRect">
              <a:avLst>
                <a:gd name="adj" fmla="val 1114"/>
              </a:avLst>
            </a:prstGeom>
            <a:ln w="6350">
              <a:solidFill>
                <a:schemeClr val="tx1"/>
              </a:solidFill>
              <a:prstDash val="dash"/>
            </a:ln>
          </p:spPr>
        </p:pic>
        <p:sp>
          <p:nvSpPr>
            <p:cNvPr id="13" name="矩形: 对角圆角 12">
              <a:extLst>
                <a:ext uri="{FF2B5EF4-FFF2-40B4-BE49-F238E27FC236}">
                  <a16:creationId xmlns:a16="http://schemas.microsoft.com/office/drawing/2014/main" id="{7FD58C16-966F-EAD9-4BDC-AADACA685218}"/>
                </a:ext>
              </a:extLst>
            </p:cNvPr>
            <p:cNvSpPr/>
            <p:nvPr/>
          </p:nvSpPr>
          <p:spPr>
            <a:xfrm>
              <a:off x="6465449" y="6056008"/>
              <a:ext cx="988817" cy="349480"/>
            </a:xfrm>
            <a:prstGeom prst="round2DiagRect">
              <a:avLst>
                <a:gd name="adj1" fmla="val 14779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/>
                <a:t>emp.xml</a:t>
              </a:r>
              <a:endParaRPr lang="zh-CN" altLang="en-US" sz="140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A56DE8A-CCA0-43A5-C495-9CF84068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22" y="2373489"/>
            <a:ext cx="7447106" cy="3044022"/>
          </a:xfrm>
          <a:prstGeom prst="roundRect">
            <a:avLst>
              <a:gd name="adj" fmla="val 2225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896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4F3410-A6AE-0667-F684-108629218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获取员工数据，返回统一响应结果，在页面渲染展示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407D058-1274-B3D2-B78F-16F7E422D0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811" y="1747173"/>
            <a:ext cx="9214230" cy="154115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在</a:t>
            </a:r>
            <a:r>
              <a:rPr lang="en-US" altLang="zh-CN" sz="1400"/>
              <a:t>pom.xml</a:t>
            </a:r>
            <a:r>
              <a:rPr lang="zh-CN" altLang="en-US" sz="1400"/>
              <a:t>文件中引入</a:t>
            </a:r>
            <a:r>
              <a:rPr lang="en-US" altLang="zh-CN" sz="1400"/>
              <a:t>dom4j</a:t>
            </a:r>
            <a:r>
              <a:rPr lang="zh-CN" altLang="en-US" sz="1400"/>
              <a:t>的依赖，用于解析</a:t>
            </a:r>
            <a:r>
              <a:rPr lang="en-US" altLang="zh-CN" sz="1400"/>
              <a:t>XML</a:t>
            </a:r>
            <a:r>
              <a:rPr lang="zh-CN" altLang="en-US" sz="1400"/>
              <a:t>文件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引入资料中提供的解析</a:t>
            </a:r>
            <a:r>
              <a:rPr lang="en-US" altLang="zh-CN" sz="1400"/>
              <a:t>XML</a:t>
            </a:r>
            <a:r>
              <a:rPr lang="zh-CN" altLang="en-US" sz="1400"/>
              <a:t>的工具类</a:t>
            </a:r>
            <a:r>
              <a:rPr lang="en-US" altLang="zh-CN" sz="1400"/>
              <a:t>XMLParserUtils</a:t>
            </a:r>
            <a:r>
              <a:rPr lang="zh-CN" altLang="en-US" sz="1400"/>
              <a:t>、对应的实体类</a:t>
            </a:r>
            <a:r>
              <a:rPr lang="en-US" altLang="zh-CN" sz="1400"/>
              <a:t>Emp</a:t>
            </a:r>
            <a:r>
              <a:rPr lang="zh-CN" altLang="en-US" sz="1400"/>
              <a:t>、</a:t>
            </a:r>
            <a:r>
              <a:rPr lang="en-US" altLang="zh-CN" sz="1400"/>
              <a:t>XML</a:t>
            </a:r>
            <a:r>
              <a:rPr lang="zh-CN" altLang="en-US" sz="1400"/>
              <a:t>文件 </a:t>
            </a:r>
            <a:r>
              <a:rPr lang="en-US" altLang="zh-CN" sz="1400"/>
              <a:t>emp.xml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引入资料中提供的静态页面文件，放在</a:t>
            </a:r>
            <a:r>
              <a:rPr lang="en-US" altLang="zh-CN" sz="1400"/>
              <a:t>resources</a:t>
            </a:r>
            <a:r>
              <a:rPr lang="zh-CN" altLang="en-US" sz="1400"/>
              <a:t>下的</a:t>
            </a:r>
            <a:r>
              <a:rPr lang="en-US" altLang="zh-CN" sz="1400"/>
              <a:t>static</a:t>
            </a:r>
            <a:r>
              <a:rPr lang="zh-CN" altLang="en-US" sz="1400"/>
              <a:t>目录下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编写</a:t>
            </a:r>
            <a:r>
              <a:rPr lang="en-US" altLang="zh-CN" sz="1400"/>
              <a:t>Controller</a:t>
            </a:r>
            <a:r>
              <a:rPr lang="zh-CN" altLang="en-US" sz="1400"/>
              <a:t>程序，处理请求，响应数据</a:t>
            </a:r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2124A111-8883-7084-205F-F53BB8CA1F3C}"/>
              </a:ext>
            </a:extLst>
          </p:cNvPr>
          <p:cNvSpPr/>
          <p:nvPr/>
        </p:nvSpPr>
        <p:spPr>
          <a:xfrm>
            <a:off x="1112388" y="3253096"/>
            <a:ext cx="3463626" cy="1374953"/>
          </a:xfrm>
          <a:prstGeom prst="roundRect">
            <a:avLst>
              <a:gd name="adj" fmla="val 5151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org.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dom4j&lt;/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&gt;dom4j&lt;/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en-US" altLang="zh-CN" sz="1200">
                <a:solidFill>
                  <a:srgbClr val="080808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2.1.3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C6EA11-FA7F-D19D-5D0A-6D47210F4295}"/>
              </a:ext>
            </a:extLst>
          </p:cNvPr>
          <p:cNvSpPr txBox="1"/>
          <p:nvPr/>
        </p:nvSpPr>
        <p:spPr>
          <a:xfrm>
            <a:off x="4160516" y="32530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0000"/>
                </a:solidFill>
                <a:latin typeface="+mn-lt"/>
                <a:ea typeface="+mn-ea"/>
              </a:rPr>
              <a:t>①</a:t>
            </a:r>
            <a:endParaRPr lang="zh-CN" altLang="en-US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9BBAF0-C3D2-4117-9603-B96E8DEC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94" y="3272430"/>
            <a:ext cx="3261643" cy="2872989"/>
          </a:xfrm>
          <a:prstGeom prst="roundRect">
            <a:avLst>
              <a:gd name="adj" fmla="val 228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523809-BC63-D5F0-473C-3BECDE09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447" y="2920587"/>
            <a:ext cx="3069130" cy="3210239"/>
          </a:xfrm>
          <a:prstGeom prst="roundRect">
            <a:avLst>
              <a:gd name="adj" fmla="val 2343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5CE56A9-1CBD-999B-BD75-AD3208377729}"/>
              </a:ext>
            </a:extLst>
          </p:cNvPr>
          <p:cNvSpPr txBox="1"/>
          <p:nvPr/>
        </p:nvSpPr>
        <p:spPr>
          <a:xfrm>
            <a:off x="7682093" y="327243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0000"/>
                </a:solidFill>
              </a:rPr>
              <a:t>②</a:t>
            </a:r>
            <a:endParaRPr lang="zh-CN" altLang="en-US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DE0053-C5A7-5BC3-8D72-10360C5C68FC}"/>
              </a:ext>
            </a:extLst>
          </p:cNvPr>
          <p:cNvSpPr/>
          <p:nvPr/>
        </p:nvSpPr>
        <p:spPr>
          <a:xfrm>
            <a:off x="4851494" y="4612345"/>
            <a:ext cx="3261643" cy="211016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008CAD-F81E-6954-D349-A1D37A75A898}"/>
              </a:ext>
            </a:extLst>
          </p:cNvPr>
          <p:cNvSpPr/>
          <p:nvPr/>
        </p:nvSpPr>
        <p:spPr>
          <a:xfrm>
            <a:off x="4851493" y="5175518"/>
            <a:ext cx="3261643" cy="211016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C9E004-CF79-FE86-4690-AD1D4AE9BE1E}"/>
              </a:ext>
            </a:extLst>
          </p:cNvPr>
          <p:cNvSpPr/>
          <p:nvPr/>
        </p:nvSpPr>
        <p:spPr>
          <a:xfrm>
            <a:off x="8391616" y="5567789"/>
            <a:ext cx="3069131" cy="224097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3004F5-10A9-2570-0B06-1B28E3736818}"/>
              </a:ext>
            </a:extLst>
          </p:cNvPr>
          <p:cNvSpPr/>
          <p:nvPr/>
        </p:nvSpPr>
        <p:spPr>
          <a:xfrm>
            <a:off x="8399277" y="4871411"/>
            <a:ext cx="3069131" cy="525539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A924A634-B73D-DA76-E4FC-4470E6195442}"/>
              </a:ext>
            </a:extLst>
          </p:cNvPr>
          <p:cNvSpPr/>
          <p:nvPr/>
        </p:nvSpPr>
        <p:spPr>
          <a:xfrm>
            <a:off x="921777" y="6210766"/>
            <a:ext cx="10538970" cy="359314"/>
          </a:xfrm>
          <a:prstGeom prst="round2DiagRect">
            <a:avLst>
              <a:gd name="adj1" fmla="val 0"/>
              <a:gd name="adj2" fmla="val 16279"/>
            </a:avLst>
          </a:prstGeom>
          <a:solidFill>
            <a:srgbClr val="97FBDC">
              <a:alpha val="20000"/>
            </a:srgbClr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Springboot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项目的静态资源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(html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等前端资源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默认存放目录为：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classpath:/static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、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classpath:/public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classpath:/resources</a:t>
            </a:r>
            <a:endParaRPr lang="zh-CN" altLang="en-US" sz="13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E021F81-F6FC-D11E-09A1-91913A977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37"/>
          <a:stretch/>
        </p:blipFill>
        <p:spPr>
          <a:xfrm>
            <a:off x="8550055" y="889517"/>
            <a:ext cx="3361867" cy="1919572"/>
          </a:xfrm>
          <a:prstGeom prst="rect">
            <a:avLst/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AC3E2BC-F5BA-9960-F546-9929F709AF16}"/>
              </a:ext>
            </a:extLst>
          </p:cNvPr>
          <p:cNvSpPr txBox="1"/>
          <p:nvPr/>
        </p:nvSpPr>
        <p:spPr>
          <a:xfrm>
            <a:off x="10509576" y="491169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0000"/>
                </a:solidFill>
                <a:latin typeface="+mn-lt"/>
                <a:ea typeface="+mn-ea"/>
              </a:rPr>
              <a:t>③</a:t>
            </a:r>
            <a:endParaRPr lang="zh-CN" altLang="en-US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988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7" grpId="0"/>
      <p:bldP spid="8" grpId="0" animBg="1"/>
      <p:bldP spid="10" grpId="0" animBg="1"/>
      <p:bldP spid="13" grpId="0" animBg="1"/>
      <p:bldP spid="14" grpId="0" animBg="1"/>
      <p:bldP spid="16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对角圆角 40">
            <a:extLst>
              <a:ext uri="{FF2B5EF4-FFF2-40B4-BE49-F238E27FC236}">
                <a16:creationId xmlns:a16="http://schemas.microsoft.com/office/drawing/2014/main" id="{B3222880-0C39-8382-3E73-4599BC915059}"/>
              </a:ext>
            </a:extLst>
          </p:cNvPr>
          <p:cNvSpPr/>
          <p:nvPr/>
        </p:nvSpPr>
        <p:spPr>
          <a:xfrm>
            <a:off x="827888" y="4481401"/>
            <a:ext cx="10295176" cy="1949399"/>
          </a:xfrm>
          <a:prstGeom prst="round2DiagRect">
            <a:avLst>
              <a:gd name="adj1" fmla="val 9194"/>
              <a:gd name="adj2" fmla="val 0"/>
            </a:avLst>
          </a:prstGeom>
          <a:solidFill>
            <a:srgbClr val="C00000">
              <a:alpha val="10196"/>
            </a:srgb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252000" rtlCol="0" anchor="ctr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请求响应：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80000" lvl="1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请求（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）：获取请求数据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80000" lvl="1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响应（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HttpServletResponse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）：设置响应数据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80000" lvl="1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BS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架构：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Browser/Server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，浏览器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服务器架构模式。客户端只需要浏览器，应用程序的逻辑和数据都存储在服务端。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80000" lvl="1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架构：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Client/Server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，客户端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服务器架构模式。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11B4DB6D-B53E-9E3D-D1AC-9B2470CBA9D9}"/>
              </a:ext>
            </a:extLst>
          </p:cNvPr>
          <p:cNvSpPr/>
          <p:nvPr/>
        </p:nvSpPr>
        <p:spPr>
          <a:xfrm>
            <a:off x="827888" y="1244276"/>
            <a:ext cx="10298097" cy="3122574"/>
          </a:xfrm>
          <a:prstGeom prst="roundRect">
            <a:avLst>
              <a:gd name="adj" fmla="val 3016"/>
            </a:avLst>
          </a:prstGeom>
          <a:solidFill>
            <a:srgbClr val="FFFFE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20000"/>
                  <a:lumOff val="80000"/>
                  <a:alpha val="59000"/>
                </a:schemeClr>
              </a:solidFill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90510E63-CACE-6F19-7782-1A1E2A2896C8}"/>
              </a:ext>
            </a:extLst>
          </p:cNvPr>
          <p:cNvSpPr/>
          <p:nvPr/>
        </p:nvSpPr>
        <p:spPr>
          <a:xfrm>
            <a:off x="6647137" y="1342235"/>
            <a:ext cx="4036010" cy="2590913"/>
          </a:xfrm>
          <a:prstGeom prst="roundRect">
            <a:avLst>
              <a:gd name="adj" fmla="val 4938"/>
            </a:avLst>
          </a:prstGeom>
          <a:solidFill>
            <a:srgbClr val="FEF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9A3F7B2-F055-E4EE-7C9A-85298609ECF0}"/>
              </a:ext>
            </a:extLst>
          </p:cNvPr>
          <p:cNvCxnSpPr>
            <a:cxnSpLocks/>
          </p:cNvCxnSpPr>
          <p:nvPr/>
        </p:nvCxnSpPr>
        <p:spPr>
          <a:xfrm flipH="1" flipV="1">
            <a:off x="2134266" y="2896820"/>
            <a:ext cx="4335105" cy="5380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094C22CB-5730-C55F-9A28-B9BE77C598F2}"/>
              </a:ext>
            </a:extLst>
          </p:cNvPr>
          <p:cNvSpPr txBox="1"/>
          <p:nvPr/>
        </p:nvSpPr>
        <p:spPr>
          <a:xfrm>
            <a:off x="3936936" y="2509958"/>
            <a:ext cx="115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  <a:latin typeface="+mn-lt"/>
                <a:ea typeface="+mn-ea"/>
              </a:rPr>
              <a:t>HTTP</a:t>
            </a:r>
            <a:r>
              <a:rPr lang="zh-CN" altLang="en-US" b="1">
                <a:solidFill>
                  <a:srgbClr val="C00000"/>
                </a:solidFill>
                <a:latin typeface="+mn-lt"/>
                <a:ea typeface="+mn-ea"/>
              </a:rPr>
              <a:t>协议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ED4A0E8-B522-AF55-4D0E-C87E0041E70E}"/>
              </a:ext>
            </a:extLst>
          </p:cNvPr>
          <p:cNvSpPr txBox="1"/>
          <p:nvPr/>
        </p:nvSpPr>
        <p:spPr>
          <a:xfrm>
            <a:off x="1394889" y="3165825"/>
            <a:ext cx="8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C0349CD-C12F-B8DA-5584-08F676C0568F}"/>
              </a:ext>
            </a:extLst>
          </p:cNvPr>
          <p:cNvSpPr txBox="1"/>
          <p:nvPr/>
        </p:nvSpPr>
        <p:spPr>
          <a:xfrm>
            <a:off x="7963536" y="3982116"/>
            <a:ext cx="111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25B60B9-7200-09A6-5CCF-69B65DD57F6D}"/>
              </a:ext>
            </a:extLst>
          </p:cNvPr>
          <p:cNvSpPr txBox="1"/>
          <p:nvPr/>
        </p:nvSpPr>
        <p:spPr>
          <a:xfrm rot="473671">
            <a:off x="4207253" y="29129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8979A256-DD59-6517-BAF9-4E441EF0A542}"/>
              </a:ext>
            </a:extLst>
          </p:cNvPr>
          <p:cNvSpPr/>
          <p:nvPr/>
        </p:nvSpPr>
        <p:spPr>
          <a:xfrm>
            <a:off x="6991204" y="1594733"/>
            <a:ext cx="3467406" cy="2093310"/>
          </a:xfrm>
          <a:prstGeom prst="roundRect">
            <a:avLst>
              <a:gd name="adj" fmla="val 3205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0099601-00E1-15E9-AC2A-B326A1EBF6AA}"/>
              </a:ext>
            </a:extLst>
          </p:cNvPr>
          <p:cNvGrpSpPr/>
          <p:nvPr/>
        </p:nvGrpSpPr>
        <p:grpSpPr>
          <a:xfrm>
            <a:off x="1354198" y="2352204"/>
            <a:ext cx="780070" cy="786974"/>
            <a:chOff x="1288572" y="3466291"/>
            <a:chExt cx="1076475" cy="1086002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33B076C5-E94F-A290-7C10-F896CD6E1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635D8281-869F-4423-8F2C-3B3FE56C4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81" name="!!文本框 26">
            <a:extLst>
              <a:ext uri="{FF2B5EF4-FFF2-40B4-BE49-F238E27FC236}">
                <a16:creationId xmlns:a16="http://schemas.microsoft.com/office/drawing/2014/main" id="{1970E207-AD5D-9BE8-044A-39BDFEDA779C}"/>
              </a:ext>
            </a:extLst>
          </p:cNvPr>
          <p:cNvSpPr txBox="1"/>
          <p:nvPr/>
        </p:nvSpPr>
        <p:spPr>
          <a:xfrm rot="21115394">
            <a:off x="2489542" y="1955860"/>
            <a:ext cx="3331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http://localhost:8080/hello?name=itheima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2" name="矩形: 剪去单角 81">
            <a:extLst>
              <a:ext uri="{FF2B5EF4-FFF2-40B4-BE49-F238E27FC236}">
                <a16:creationId xmlns:a16="http://schemas.microsoft.com/office/drawing/2014/main" id="{F284A552-DABC-7569-F411-1FB6DF19352A}"/>
              </a:ext>
            </a:extLst>
          </p:cNvPr>
          <p:cNvSpPr/>
          <p:nvPr/>
        </p:nvSpPr>
        <p:spPr>
          <a:xfrm>
            <a:off x="9026061" y="1844184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3" name="矩形: 剪去单角 82">
            <a:extLst>
              <a:ext uri="{FF2B5EF4-FFF2-40B4-BE49-F238E27FC236}">
                <a16:creationId xmlns:a16="http://schemas.microsoft.com/office/drawing/2014/main" id="{B67616B2-214E-10C8-84B1-FE126299EB80}"/>
              </a:ext>
            </a:extLst>
          </p:cNvPr>
          <p:cNvSpPr/>
          <p:nvPr/>
        </p:nvSpPr>
        <p:spPr>
          <a:xfrm>
            <a:off x="9024059" y="2472222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4" name="矩形: 剪去单角 83">
            <a:extLst>
              <a:ext uri="{FF2B5EF4-FFF2-40B4-BE49-F238E27FC236}">
                <a16:creationId xmlns:a16="http://schemas.microsoft.com/office/drawing/2014/main" id="{7E18A499-A2E1-E992-D80B-E0F63DB1A771}"/>
              </a:ext>
            </a:extLst>
          </p:cNvPr>
          <p:cNvSpPr/>
          <p:nvPr/>
        </p:nvSpPr>
        <p:spPr>
          <a:xfrm>
            <a:off x="9024059" y="3107192"/>
            <a:ext cx="1291449" cy="388673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BC7FE4F-D13D-997B-708F-FA0D20824B3A}"/>
              </a:ext>
            </a:extLst>
          </p:cNvPr>
          <p:cNvCxnSpPr>
            <a:cxnSpLocks/>
          </p:cNvCxnSpPr>
          <p:nvPr/>
        </p:nvCxnSpPr>
        <p:spPr>
          <a:xfrm flipV="1">
            <a:off x="2134266" y="1901408"/>
            <a:ext cx="4352861" cy="6085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B2E6C70A-E5CA-1F1F-8A86-BA2E3DABF5E8}"/>
              </a:ext>
            </a:extLst>
          </p:cNvPr>
          <p:cNvSpPr txBox="1"/>
          <p:nvPr/>
        </p:nvSpPr>
        <p:spPr>
          <a:xfrm rot="21025751">
            <a:off x="4196295" y="21669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7" name="Picture 2">
            <a:extLst>
              <a:ext uri="{FF2B5EF4-FFF2-40B4-BE49-F238E27FC236}">
                <a16:creationId xmlns:a16="http://schemas.microsoft.com/office/drawing/2014/main" id="{5CDF181D-F01E-6344-3F38-C8679FB5F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0" y="2382991"/>
            <a:ext cx="795221" cy="5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流程图: 文档 87">
            <a:extLst>
              <a:ext uri="{FF2B5EF4-FFF2-40B4-BE49-F238E27FC236}">
                <a16:creationId xmlns:a16="http://schemas.microsoft.com/office/drawing/2014/main" id="{F87155B2-7F38-2C8F-4DDB-1325492B1DE2}"/>
              </a:ext>
            </a:extLst>
          </p:cNvPr>
          <p:cNvSpPr/>
          <p:nvPr/>
        </p:nvSpPr>
        <p:spPr>
          <a:xfrm>
            <a:off x="7064259" y="2142986"/>
            <a:ext cx="1516962" cy="1282543"/>
          </a:xfrm>
          <a:prstGeom prst="flowChartDocument">
            <a:avLst/>
          </a:prstGeom>
          <a:solidFill>
            <a:srgbClr val="659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DispatcherServlet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560DE1C0-E38C-005A-D952-EF6CA0E8ECD7}"/>
              </a:ext>
            </a:extLst>
          </p:cNvPr>
          <p:cNvSpPr/>
          <p:nvPr/>
        </p:nvSpPr>
        <p:spPr>
          <a:xfrm rot="19447947">
            <a:off x="8535901" y="2074262"/>
            <a:ext cx="595474" cy="193693"/>
          </a:xfrm>
          <a:prstGeom prst="rightArrow">
            <a:avLst>
              <a:gd name="adj1" fmla="val 50000"/>
              <a:gd name="adj2" fmla="val 12194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FEC3934D-E767-87CC-4577-F43BC4B3EBB0}"/>
              </a:ext>
            </a:extLst>
          </p:cNvPr>
          <p:cNvSpPr/>
          <p:nvPr/>
        </p:nvSpPr>
        <p:spPr>
          <a:xfrm>
            <a:off x="8581522" y="2577902"/>
            <a:ext cx="469064" cy="187085"/>
          </a:xfrm>
          <a:prstGeom prst="rightArrow">
            <a:avLst>
              <a:gd name="adj1" fmla="val 50000"/>
              <a:gd name="adj2" fmla="val 10839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09B21746-9187-59FD-3036-B39E39AF83B5}"/>
              </a:ext>
            </a:extLst>
          </p:cNvPr>
          <p:cNvSpPr/>
          <p:nvPr/>
        </p:nvSpPr>
        <p:spPr>
          <a:xfrm rot="2030693">
            <a:off x="8526575" y="3033865"/>
            <a:ext cx="595474" cy="198042"/>
          </a:xfrm>
          <a:prstGeom prst="rightArrow">
            <a:avLst>
              <a:gd name="adj1" fmla="val 50000"/>
              <a:gd name="adj2" fmla="val 10395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对角圆角 91">
            <a:extLst>
              <a:ext uri="{FF2B5EF4-FFF2-40B4-BE49-F238E27FC236}">
                <a16:creationId xmlns:a16="http://schemas.microsoft.com/office/drawing/2014/main" id="{07708CE8-680F-81E1-AA1B-D7B76849668C}"/>
              </a:ext>
            </a:extLst>
          </p:cNvPr>
          <p:cNvSpPr/>
          <p:nvPr/>
        </p:nvSpPr>
        <p:spPr>
          <a:xfrm>
            <a:off x="7096421" y="2195038"/>
            <a:ext cx="1405805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3" name="矩形: 对角圆角 92">
            <a:extLst>
              <a:ext uri="{FF2B5EF4-FFF2-40B4-BE49-F238E27FC236}">
                <a16:creationId xmlns:a16="http://schemas.microsoft.com/office/drawing/2014/main" id="{22AD09FA-0763-1857-D82F-B3FE22783A10}"/>
              </a:ext>
            </a:extLst>
          </p:cNvPr>
          <p:cNvSpPr/>
          <p:nvPr/>
        </p:nvSpPr>
        <p:spPr>
          <a:xfrm>
            <a:off x="7088854" y="2834040"/>
            <a:ext cx="1413372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HttpServletResponse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3" name="矩形: 对角圆角 52">
            <a:extLst>
              <a:ext uri="{FF2B5EF4-FFF2-40B4-BE49-F238E27FC236}">
                <a16:creationId xmlns:a16="http://schemas.microsoft.com/office/drawing/2014/main" id="{C889D354-9266-01E5-007E-67AED5F215A7}"/>
              </a:ext>
            </a:extLst>
          </p:cNvPr>
          <p:cNvSpPr/>
          <p:nvPr/>
        </p:nvSpPr>
        <p:spPr>
          <a:xfrm>
            <a:off x="10696361" y="2513782"/>
            <a:ext cx="1038553" cy="470211"/>
          </a:xfrm>
          <a:prstGeom prst="round2DiagRect">
            <a:avLst/>
          </a:prstGeom>
          <a:solidFill>
            <a:srgbClr val="FFFFE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BS</a:t>
            </a:r>
            <a:r>
              <a:rPr lang="zh-C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架构</a:t>
            </a:r>
            <a:endParaRPr lang="en-US" altLang="zh-CN" sz="18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EBD8C4CD-C838-477C-66F7-F4876517B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479" y="5332834"/>
            <a:ext cx="770424" cy="295628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1A12CDD8-DB83-2D8B-62AA-A7DE446CC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399" y="5252646"/>
            <a:ext cx="672580" cy="436126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D724E8B9-C90E-F62D-611C-FCCC208F3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917" y="5263268"/>
            <a:ext cx="767026" cy="425504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78BDBA84-ADD7-6EF0-775F-E9F783B09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3881" y="5263267"/>
            <a:ext cx="878640" cy="425505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6D26A3B0-4375-0047-82CB-7D321E58A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9218" y="5946886"/>
            <a:ext cx="395882" cy="416718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1AFE6CBD-6F85-884D-87CC-BBFED48A65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9709" y="5912146"/>
            <a:ext cx="408167" cy="486198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707F4992-517C-3E4A-06BF-64F0EE3ED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2485" y="5919023"/>
            <a:ext cx="433672" cy="47932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8ED7E9BA-E31B-8AAF-8DC5-1116B8A10F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8308" y="5940037"/>
            <a:ext cx="496042" cy="479321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589D5C85-1C3B-C5C1-5D99-2B13EE984E6C}"/>
              </a:ext>
            </a:extLst>
          </p:cNvPr>
          <p:cNvSpPr txBox="1"/>
          <p:nvPr/>
        </p:nvSpPr>
        <p:spPr>
          <a:xfrm>
            <a:off x="9398383" y="5667826"/>
            <a:ext cx="1771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zh-CN" altLang="en-US" sz="120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维护方便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体验一般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FCF4836-E450-B795-BC15-1333B0973936}"/>
              </a:ext>
            </a:extLst>
          </p:cNvPr>
          <p:cNvSpPr txBox="1"/>
          <p:nvPr/>
        </p:nvSpPr>
        <p:spPr>
          <a:xfrm>
            <a:off x="4720202" y="6033084"/>
            <a:ext cx="2263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zh-CN" altLang="en-US" sz="12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开发、维护麻烦   </a:t>
            </a:r>
            <a:r>
              <a:rPr lang="zh-CN" altLang="en-US" sz="120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体验不错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88B889-C8E9-6BD2-613F-F9E652B2A9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6111" y="1865187"/>
            <a:ext cx="1178393" cy="2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16" grpId="0"/>
      <p:bldP spid="1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4F3410-A6AE-0667-F684-108629218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获取员工数据，返回统一响应结果，在页面渲染展示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F34FD3-DCBF-AAFB-3100-E935912A7DC9}"/>
              </a:ext>
            </a:extLst>
          </p:cNvPr>
          <p:cNvGrpSpPr/>
          <p:nvPr/>
        </p:nvGrpSpPr>
        <p:grpSpPr>
          <a:xfrm>
            <a:off x="857891" y="1721134"/>
            <a:ext cx="5094501" cy="2912412"/>
            <a:chOff x="1046926" y="2609158"/>
            <a:chExt cx="6407340" cy="379633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B3AC368-675C-46BA-8FDC-C952D874B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6926" y="2609158"/>
              <a:ext cx="6398548" cy="3787538"/>
            </a:xfrm>
            <a:prstGeom prst="roundRect">
              <a:avLst>
                <a:gd name="adj" fmla="val 1114"/>
              </a:avLst>
            </a:prstGeom>
            <a:ln w="6350">
              <a:solidFill>
                <a:schemeClr val="tx1"/>
              </a:solidFill>
              <a:prstDash val="dash"/>
            </a:ln>
          </p:spPr>
        </p:pic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79B76A9B-36CC-9900-0682-964A98CE5A8E}"/>
                </a:ext>
              </a:extLst>
            </p:cNvPr>
            <p:cNvSpPr/>
            <p:nvPr/>
          </p:nvSpPr>
          <p:spPr>
            <a:xfrm>
              <a:off x="6465449" y="6056008"/>
              <a:ext cx="988817" cy="349480"/>
            </a:xfrm>
            <a:prstGeom prst="round2DiagRect">
              <a:avLst>
                <a:gd name="adj1" fmla="val 14779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/>
                <a:t>emp.xml</a:t>
              </a:r>
              <a:endParaRPr lang="zh-CN" altLang="en-US" sz="140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B2E170-CBB6-4297-638D-2F48E694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39" y="4417565"/>
            <a:ext cx="5512926" cy="2253421"/>
          </a:xfrm>
          <a:prstGeom prst="roundRect">
            <a:avLst>
              <a:gd name="adj" fmla="val 2225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!!矩形: 圆角 7">
            <a:extLst>
              <a:ext uri="{FF2B5EF4-FFF2-40B4-BE49-F238E27FC236}">
                <a16:creationId xmlns:a16="http://schemas.microsoft.com/office/drawing/2014/main" id="{F9EE9D72-6E05-9BFE-CDA5-9259A7743A03}"/>
              </a:ext>
            </a:extLst>
          </p:cNvPr>
          <p:cNvSpPr/>
          <p:nvPr/>
        </p:nvSpPr>
        <p:spPr>
          <a:xfrm>
            <a:off x="5570660" y="1517715"/>
            <a:ext cx="6249971" cy="5052767"/>
          </a:xfrm>
          <a:prstGeom prst="roundRect">
            <a:avLst>
              <a:gd name="adj" fmla="val 562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9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"/listEmp"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 </a:t>
            </a:r>
            <a:r>
              <a:rPr lang="zh-CN" altLang="zh-CN" sz="90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加载 emp.xml, 并解析 emp.xml 中的数据</a:t>
            </a:r>
            <a:b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file 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.getClass().getClassLoader().getResource(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"emp.xml"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).getFile();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 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XmlParserUtils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900" i="1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parse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//2. 对员工信息中的gender , job字段进行处理</a:t>
            </a:r>
            <a:b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.stream().forEach(emp -&gt; 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gender 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emp.getGender();</a:t>
            </a: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//gender : 1 男 , 2 女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emp.setGender(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"男"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emp.setGender(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"女"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b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job 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emp.getJob();</a:t>
            </a: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//job : 1 讲师 , 2 班主任 , 3 就业指导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"讲师"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"班主任"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"3"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"就业指导"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//3. 组装数据并返回</a:t>
            </a:r>
            <a:b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900" i="1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en-US" altLang="zh-CN" sz="90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1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676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8F40B90F-F7CE-C37D-409F-034C21E192A4}"/>
              </a:ext>
            </a:extLst>
          </p:cNvPr>
          <p:cNvSpPr/>
          <p:nvPr/>
        </p:nvSpPr>
        <p:spPr>
          <a:xfrm>
            <a:off x="4412421" y="762001"/>
            <a:ext cx="5950780" cy="5791199"/>
          </a:xfrm>
          <a:prstGeom prst="roundRect">
            <a:avLst>
              <a:gd name="adj" fmla="val 562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"/listEmp"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 </a:t>
            </a:r>
            <a:r>
              <a:rPr lang="zh-CN" altLang="zh-CN" sz="100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加载 emp.xml, 并解析 emp.xml 中的数据</a:t>
            </a:r>
            <a:b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file 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.getClass().getClassLoader().getResource(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"emp.xml"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).getFile();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 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XmlParserUtils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000" i="1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parse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//2. 对员工信息中的gender , job字段进行处理</a:t>
            </a:r>
            <a:b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.stream().forEach(emp -&gt; 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gender 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emp.getGender();</a:t>
            </a: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//gender : 1 男 , 2 女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emp.setGender(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"男"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emp.setGender(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"女"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b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job 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emp.getJob();</a:t>
            </a: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//job : 1 讲师 , 2 班主任 , 3 就业指导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"讲师"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"班主任"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"3"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"就业指导"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//3. 组装数据并返回</a:t>
            </a:r>
            <a:b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000" i="1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en-US" altLang="zh-CN" sz="100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552C34-4267-C93B-8F8F-09DFAEAF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89" y="2725687"/>
            <a:ext cx="2701612" cy="7033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2E983D-EA71-866F-6594-95BD6564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89" y="4214561"/>
            <a:ext cx="2701612" cy="5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467928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/>
              <a:t>分层解耦</a:t>
            </a:r>
            <a:endParaRPr lang="en-US" altLang="zh-CN"/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14017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620328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三层架构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分层解耦</a:t>
            </a:r>
            <a:endParaRPr lang="en-US" altLang="zh-CN"/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206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三层架构</a:t>
            </a: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D283A95B-A25A-7C46-8C71-1401B13EFD0F}"/>
              </a:ext>
            </a:extLst>
          </p:cNvPr>
          <p:cNvSpPr/>
          <p:nvPr/>
        </p:nvSpPr>
        <p:spPr>
          <a:xfrm>
            <a:off x="2393381" y="938548"/>
            <a:ext cx="6249971" cy="5803539"/>
          </a:xfrm>
          <a:prstGeom prst="roundRect">
            <a:avLst>
              <a:gd name="adj" fmla="val 1196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EmpController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"/listEmp"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加载 emp.xml, 并解析 emp.xml 中的数据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file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.getClass().getClassLoader().getResource(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"emp.xml"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).getFile();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XmlParserUtils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parse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//2. 对员工信息中的gender , job字段进行处理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.stream().forEach(emp -&gt; {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gender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emp.getGender();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//gender : 1 男 , 2 女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emp.setGender(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"男"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}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emp.setGender(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"女"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}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job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emp.getJob();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//job : 1 讲师 , 2 班主任 , 3 就业指导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emp.setJob(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"讲师"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}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emp.setJob(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"班主任"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}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"3"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emp.setJob(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"就业指导"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}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//3. 组装数据并返回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367184F-D6A0-901D-EA85-70A12389AE7E}"/>
              </a:ext>
            </a:extLst>
          </p:cNvPr>
          <p:cNvSpPr/>
          <p:nvPr/>
        </p:nvSpPr>
        <p:spPr>
          <a:xfrm>
            <a:off x="2393382" y="1820006"/>
            <a:ext cx="6249970" cy="585328"/>
          </a:xfrm>
          <a:prstGeom prst="roundRect">
            <a:avLst>
              <a:gd name="adj" fmla="val 6292"/>
            </a:avLst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377CB06-CE89-0F35-3131-DA2F23D984BC}"/>
              </a:ext>
            </a:extLst>
          </p:cNvPr>
          <p:cNvSpPr/>
          <p:nvPr/>
        </p:nvSpPr>
        <p:spPr>
          <a:xfrm>
            <a:off x="2393382" y="2455160"/>
            <a:ext cx="6249970" cy="3434620"/>
          </a:xfrm>
          <a:prstGeom prst="roundRect">
            <a:avLst>
              <a:gd name="adj" fmla="val 473"/>
            </a:avLst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A5C807-84C2-6E1B-D8ED-A8328D83E381}"/>
              </a:ext>
            </a:extLst>
          </p:cNvPr>
          <p:cNvSpPr/>
          <p:nvPr/>
        </p:nvSpPr>
        <p:spPr>
          <a:xfrm>
            <a:off x="2393380" y="5939606"/>
            <a:ext cx="6249970" cy="585329"/>
          </a:xfrm>
          <a:prstGeom prst="roundRect">
            <a:avLst>
              <a:gd name="adj" fmla="val 6292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!!矩形: 对角圆角 9">
            <a:extLst>
              <a:ext uri="{FF2B5EF4-FFF2-40B4-BE49-F238E27FC236}">
                <a16:creationId xmlns:a16="http://schemas.microsoft.com/office/drawing/2014/main" id="{3D786A5B-C724-34E5-4DAB-C949788664CD}"/>
              </a:ext>
            </a:extLst>
          </p:cNvPr>
          <p:cNvSpPr/>
          <p:nvPr/>
        </p:nvSpPr>
        <p:spPr>
          <a:xfrm>
            <a:off x="8735660" y="1882343"/>
            <a:ext cx="1889438" cy="517190"/>
          </a:xfrm>
          <a:prstGeom prst="round2DiagRect">
            <a:avLst/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11" name="!!矩形: 对角圆角 10">
            <a:extLst>
              <a:ext uri="{FF2B5EF4-FFF2-40B4-BE49-F238E27FC236}">
                <a16:creationId xmlns:a16="http://schemas.microsoft.com/office/drawing/2014/main" id="{E5DAAF48-F6CF-1BA9-D9B7-E5C8E9392A0C}"/>
              </a:ext>
            </a:extLst>
          </p:cNvPr>
          <p:cNvSpPr/>
          <p:nvPr/>
        </p:nvSpPr>
        <p:spPr>
          <a:xfrm>
            <a:off x="8735660" y="3930669"/>
            <a:ext cx="1889438" cy="517190"/>
          </a:xfrm>
          <a:prstGeom prst="round2DiagRect">
            <a:avLst/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逻辑处理</a:t>
            </a:r>
          </a:p>
        </p:txBody>
      </p:sp>
      <p:sp>
        <p:nvSpPr>
          <p:cNvPr id="12" name="!!矩形: 对角圆角 11">
            <a:extLst>
              <a:ext uri="{FF2B5EF4-FFF2-40B4-BE49-F238E27FC236}">
                <a16:creationId xmlns:a16="http://schemas.microsoft.com/office/drawing/2014/main" id="{2A21DBCD-0D00-CC3C-B783-6AB5A7ADDEFC}"/>
              </a:ext>
            </a:extLst>
          </p:cNvPr>
          <p:cNvSpPr/>
          <p:nvPr/>
        </p:nvSpPr>
        <p:spPr>
          <a:xfrm>
            <a:off x="8735660" y="5939606"/>
            <a:ext cx="1889438" cy="517190"/>
          </a:xfrm>
          <a:prstGeom prst="round2DiagRect">
            <a:avLst/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接收请求、响应数据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3BEB0D-068B-D4B6-477A-A65B3E4F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27" y="3350061"/>
            <a:ext cx="4646745" cy="7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三层架构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41AFA39-0DBB-3FCA-99A7-C3246A2D9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6855" y="5095508"/>
            <a:ext cx="10698800" cy="13187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controller</a:t>
            </a:r>
            <a:r>
              <a:rPr lang="zh-CN" altLang="en-US"/>
              <a:t>：控制层，接收前端发送的请求，对请求进行处理，并响应数据。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service</a:t>
            </a:r>
            <a:r>
              <a:rPr lang="zh-CN" altLang="en-US"/>
              <a:t>：业务逻辑层，处理具体的业务逻辑。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dao</a:t>
            </a:r>
            <a:r>
              <a:rPr lang="zh-CN" altLang="en-US"/>
              <a:t>：数据访问层</a:t>
            </a:r>
            <a:r>
              <a:rPr lang="en-US" altLang="zh-CN"/>
              <a:t>(Data Access Object)</a:t>
            </a:r>
            <a:r>
              <a:rPr lang="zh-CN" altLang="en-US"/>
              <a:t>（持久层），负责数据访问操作，包括数据的增、删、改、查。</a:t>
            </a:r>
          </a:p>
        </p:txBody>
      </p:sp>
      <p:sp>
        <p:nvSpPr>
          <p:cNvPr id="10" name="!!矩形: 对角圆角 9">
            <a:extLst>
              <a:ext uri="{FF2B5EF4-FFF2-40B4-BE49-F238E27FC236}">
                <a16:creationId xmlns:a16="http://schemas.microsoft.com/office/drawing/2014/main" id="{3D786A5B-C724-34E5-4DAB-C949788664CD}"/>
              </a:ext>
            </a:extLst>
          </p:cNvPr>
          <p:cNvSpPr/>
          <p:nvPr/>
        </p:nvSpPr>
        <p:spPr>
          <a:xfrm>
            <a:off x="8099828" y="2184332"/>
            <a:ext cx="1789824" cy="2246266"/>
          </a:xfrm>
          <a:prstGeom prst="round2DiagRect">
            <a:avLst/>
          </a:prstGeom>
          <a:solidFill>
            <a:srgbClr val="CCEFC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11" name="!!矩形: 对角圆角 10">
            <a:extLst>
              <a:ext uri="{FF2B5EF4-FFF2-40B4-BE49-F238E27FC236}">
                <a16:creationId xmlns:a16="http://schemas.microsoft.com/office/drawing/2014/main" id="{E5DAAF48-F6CF-1BA9-D9B7-E5C8E9392A0C}"/>
              </a:ext>
            </a:extLst>
          </p:cNvPr>
          <p:cNvSpPr/>
          <p:nvPr/>
        </p:nvSpPr>
        <p:spPr>
          <a:xfrm>
            <a:off x="5361343" y="2184332"/>
            <a:ext cx="1789824" cy="2246266"/>
          </a:xfrm>
          <a:prstGeom prst="round2DiagRect">
            <a:avLst/>
          </a:prstGeom>
          <a:solidFill>
            <a:srgbClr val="FFFFB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逻辑处理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!!矩形: 对角圆角 11">
            <a:extLst>
              <a:ext uri="{FF2B5EF4-FFF2-40B4-BE49-F238E27FC236}">
                <a16:creationId xmlns:a16="http://schemas.microsoft.com/office/drawing/2014/main" id="{2A21DBCD-0D00-CC3C-B783-6AB5A7ADDEFC}"/>
              </a:ext>
            </a:extLst>
          </p:cNvPr>
          <p:cNvSpPr/>
          <p:nvPr/>
        </p:nvSpPr>
        <p:spPr>
          <a:xfrm>
            <a:off x="2622857" y="2184332"/>
            <a:ext cx="1789825" cy="2246266"/>
          </a:xfrm>
          <a:prstGeom prst="round2DiagRect">
            <a:avLst/>
          </a:prstGeom>
          <a:solidFill>
            <a:srgbClr val="FFCCB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接收请求、响应数据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FA22524D-5290-4D71-6020-71003F1AD5C4}"/>
              </a:ext>
            </a:extLst>
          </p:cNvPr>
          <p:cNvSpPr/>
          <p:nvPr/>
        </p:nvSpPr>
        <p:spPr>
          <a:xfrm>
            <a:off x="4571999" y="300109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3C2924D-829C-A799-B8CB-D21FECF40B7B}"/>
              </a:ext>
            </a:extLst>
          </p:cNvPr>
          <p:cNvSpPr/>
          <p:nvPr/>
        </p:nvSpPr>
        <p:spPr>
          <a:xfrm>
            <a:off x="7281419" y="300109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3871044-7E4F-9F5D-9D4D-BC026D17E944}"/>
              </a:ext>
            </a:extLst>
          </p:cNvPr>
          <p:cNvSpPr/>
          <p:nvPr/>
        </p:nvSpPr>
        <p:spPr>
          <a:xfrm>
            <a:off x="10019904" y="300109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A33CA580-07D7-924E-8D4A-52E6C549E754}"/>
              </a:ext>
            </a:extLst>
          </p:cNvPr>
          <p:cNvSpPr/>
          <p:nvPr/>
        </p:nvSpPr>
        <p:spPr>
          <a:xfrm>
            <a:off x="1775383" y="300109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文档 轮廓">
            <a:extLst>
              <a:ext uri="{FF2B5EF4-FFF2-40B4-BE49-F238E27FC236}">
                <a16:creationId xmlns:a16="http://schemas.microsoft.com/office/drawing/2014/main" id="{330B61C0-AEA8-CB67-3295-BD502F89E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8061" y="2850265"/>
            <a:ext cx="914400" cy="91440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4D093B6-9B4A-092E-B495-B3CBE0B34723}"/>
              </a:ext>
            </a:extLst>
          </p:cNvPr>
          <p:cNvGrpSpPr/>
          <p:nvPr/>
        </p:nvGrpSpPr>
        <p:grpSpPr>
          <a:xfrm>
            <a:off x="915655" y="2913978"/>
            <a:ext cx="780070" cy="786974"/>
            <a:chOff x="1288572" y="3466291"/>
            <a:chExt cx="1076475" cy="108600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98F43CC-6ECF-A6EC-714D-5575B606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09FB3E3-F244-A51C-6856-CD1597CAD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3" name="!!矩形: 对角圆角 9">
            <a:extLst>
              <a:ext uri="{FF2B5EF4-FFF2-40B4-BE49-F238E27FC236}">
                <a16:creationId xmlns:a16="http://schemas.microsoft.com/office/drawing/2014/main" id="{E077B633-5D98-A866-10A1-61AD306486C6}"/>
              </a:ext>
            </a:extLst>
          </p:cNvPr>
          <p:cNvSpPr/>
          <p:nvPr/>
        </p:nvSpPr>
        <p:spPr>
          <a:xfrm>
            <a:off x="8252228" y="2336732"/>
            <a:ext cx="1789824" cy="2246266"/>
          </a:xfrm>
          <a:prstGeom prst="round2DiagRect">
            <a:avLst/>
          </a:prstGeom>
          <a:solidFill>
            <a:srgbClr val="CCEFC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6" name="!!矩形: 对角圆角 9">
            <a:extLst>
              <a:ext uri="{FF2B5EF4-FFF2-40B4-BE49-F238E27FC236}">
                <a16:creationId xmlns:a16="http://schemas.microsoft.com/office/drawing/2014/main" id="{F20F3C2E-A39E-9513-9964-183D766BB818}"/>
              </a:ext>
            </a:extLst>
          </p:cNvPr>
          <p:cNvSpPr/>
          <p:nvPr/>
        </p:nvSpPr>
        <p:spPr>
          <a:xfrm>
            <a:off x="8404628" y="2489132"/>
            <a:ext cx="1789824" cy="2246266"/>
          </a:xfrm>
          <a:prstGeom prst="round2DiagRect">
            <a:avLst/>
          </a:prstGeom>
          <a:solidFill>
            <a:srgbClr val="CCEFC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</p:spTree>
    <p:extLst>
      <p:ext uri="{BB962C8B-B14F-4D97-AF65-F5344CB8AC3E}">
        <p14:creationId xmlns:p14="http://schemas.microsoft.com/office/powerpoint/2010/main" val="263563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" grpId="0" animBg="1"/>
      <p:bldP spid="13" grpId="0" animBg="1"/>
      <p:bldP spid="14" grpId="0" animBg="1"/>
      <p:bldP spid="15" grpId="0" animBg="1"/>
      <p:bldP spid="3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三层架构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903CC06-18F3-FE37-65A6-8A1540FBB8BA}"/>
              </a:ext>
            </a:extLst>
          </p:cNvPr>
          <p:cNvGrpSpPr/>
          <p:nvPr/>
        </p:nvGrpSpPr>
        <p:grpSpPr>
          <a:xfrm>
            <a:off x="869947" y="1669944"/>
            <a:ext cx="4497057" cy="2455157"/>
            <a:chOff x="869947" y="1669944"/>
            <a:chExt cx="4497057" cy="245515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F6DCCF3-034B-002D-C14D-1357CB688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947" y="1669944"/>
              <a:ext cx="4488264" cy="2446365"/>
            </a:xfrm>
            <a:prstGeom prst="roundRect">
              <a:avLst>
                <a:gd name="adj" fmla="val 2650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30" name="!!矩形: 对角圆角 9">
              <a:extLst>
                <a:ext uri="{FF2B5EF4-FFF2-40B4-BE49-F238E27FC236}">
                  <a16:creationId xmlns:a16="http://schemas.microsoft.com/office/drawing/2014/main" id="{BE2F7882-7F2E-A0D4-B521-00AC7E310FF2}"/>
                </a:ext>
              </a:extLst>
            </p:cNvPr>
            <p:cNvSpPr/>
            <p:nvPr/>
          </p:nvSpPr>
          <p:spPr>
            <a:xfrm>
              <a:off x="4233898" y="3758368"/>
              <a:ext cx="1133106" cy="366733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controller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14" name="!!矩形: 对角圆角 11">
            <a:extLst>
              <a:ext uri="{FF2B5EF4-FFF2-40B4-BE49-F238E27FC236}">
                <a16:creationId xmlns:a16="http://schemas.microsoft.com/office/drawing/2014/main" id="{773510ED-A468-BCA2-E997-CF4329932E24}"/>
              </a:ext>
            </a:extLst>
          </p:cNvPr>
          <p:cNvSpPr/>
          <p:nvPr/>
        </p:nvSpPr>
        <p:spPr>
          <a:xfrm>
            <a:off x="864419" y="1669944"/>
            <a:ext cx="4488264" cy="2446365"/>
          </a:xfrm>
          <a:prstGeom prst="round2DiagRect">
            <a:avLst>
              <a:gd name="adj1" fmla="val 1787"/>
              <a:gd name="adj2" fmla="val 669"/>
            </a:avLst>
          </a:prstGeom>
          <a:solidFill>
            <a:srgbClr val="FF9769">
              <a:alpha val="1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F5F53A-8041-C1BA-AB50-6CA42A3EB580}"/>
              </a:ext>
            </a:extLst>
          </p:cNvPr>
          <p:cNvGrpSpPr/>
          <p:nvPr/>
        </p:nvGrpSpPr>
        <p:grpSpPr>
          <a:xfrm>
            <a:off x="7190596" y="1519422"/>
            <a:ext cx="4415922" cy="4954253"/>
            <a:chOff x="7073990" y="1372817"/>
            <a:chExt cx="4415922" cy="495425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CD4DBDC-01D9-F5B5-86A5-F02A2FB2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3990" y="1372817"/>
              <a:ext cx="4407130" cy="4945461"/>
            </a:xfrm>
            <a:prstGeom prst="roundRect">
              <a:avLst>
                <a:gd name="adj" fmla="val 1505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29" name="!!矩形: 对角圆角 9">
              <a:extLst>
                <a:ext uri="{FF2B5EF4-FFF2-40B4-BE49-F238E27FC236}">
                  <a16:creationId xmlns:a16="http://schemas.microsoft.com/office/drawing/2014/main" id="{955BEB45-1BB2-C4E0-6D99-4A14176ABBD8}"/>
                </a:ext>
              </a:extLst>
            </p:cNvPr>
            <p:cNvSpPr/>
            <p:nvPr/>
          </p:nvSpPr>
          <p:spPr>
            <a:xfrm>
              <a:off x="10318706" y="5960337"/>
              <a:ext cx="1171206" cy="366733"/>
            </a:xfrm>
            <a:prstGeom prst="round2DiagRect">
              <a:avLst>
                <a:gd name="adj1" fmla="val 1638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service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13" name="!!矩形: 对角圆角 10">
            <a:extLst>
              <a:ext uri="{FF2B5EF4-FFF2-40B4-BE49-F238E27FC236}">
                <a16:creationId xmlns:a16="http://schemas.microsoft.com/office/drawing/2014/main" id="{61E12855-E96A-1B37-0932-8A9854448C27}"/>
              </a:ext>
            </a:extLst>
          </p:cNvPr>
          <p:cNvSpPr/>
          <p:nvPr/>
        </p:nvSpPr>
        <p:spPr>
          <a:xfrm>
            <a:off x="7187332" y="1521495"/>
            <a:ext cx="4407131" cy="4943388"/>
          </a:xfrm>
          <a:prstGeom prst="round2DiagRect">
            <a:avLst>
              <a:gd name="adj1" fmla="val 1059"/>
              <a:gd name="adj2" fmla="val 1545"/>
            </a:avLst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E69C290-4A97-3CB7-0E03-617B326177B3}"/>
              </a:ext>
            </a:extLst>
          </p:cNvPr>
          <p:cNvGrpSpPr/>
          <p:nvPr/>
        </p:nvGrpSpPr>
        <p:grpSpPr>
          <a:xfrm>
            <a:off x="864418" y="4363543"/>
            <a:ext cx="6019959" cy="2204771"/>
            <a:chOff x="470240" y="4233162"/>
            <a:chExt cx="6531665" cy="244091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D323980-1661-A8CD-9663-880E285DE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240" y="4233162"/>
              <a:ext cx="6522873" cy="2432123"/>
            </a:xfrm>
            <a:prstGeom prst="roundRect">
              <a:avLst>
                <a:gd name="adj" fmla="val 2207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27" name="!!矩形: 对角圆角 9">
              <a:extLst>
                <a:ext uri="{FF2B5EF4-FFF2-40B4-BE49-F238E27FC236}">
                  <a16:creationId xmlns:a16="http://schemas.microsoft.com/office/drawing/2014/main" id="{D7E84E62-EACB-52D1-9C5A-002598667ECC}"/>
                </a:ext>
              </a:extLst>
            </p:cNvPr>
            <p:cNvSpPr/>
            <p:nvPr/>
          </p:nvSpPr>
          <p:spPr>
            <a:xfrm>
              <a:off x="5929243" y="6307344"/>
              <a:ext cx="1072662" cy="366733"/>
            </a:xfrm>
            <a:prstGeom prst="round2DiagRect">
              <a:avLst>
                <a:gd name="adj1" fmla="val 1638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dao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12" name="!!矩形: 对角圆角 9">
            <a:extLst>
              <a:ext uri="{FF2B5EF4-FFF2-40B4-BE49-F238E27FC236}">
                <a16:creationId xmlns:a16="http://schemas.microsoft.com/office/drawing/2014/main" id="{306E655E-0747-8A8F-9341-1ACECFBF9C91}"/>
              </a:ext>
            </a:extLst>
          </p:cNvPr>
          <p:cNvSpPr/>
          <p:nvPr/>
        </p:nvSpPr>
        <p:spPr>
          <a:xfrm>
            <a:off x="856315" y="4363543"/>
            <a:ext cx="6019960" cy="2205908"/>
          </a:xfrm>
          <a:prstGeom prst="round2DiagRect">
            <a:avLst>
              <a:gd name="adj1" fmla="val 2835"/>
              <a:gd name="adj2" fmla="val 0"/>
            </a:avLst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9EF9FB-4734-25BD-BF4A-80DE912C58DF}"/>
              </a:ext>
            </a:extLst>
          </p:cNvPr>
          <p:cNvSpPr txBox="1"/>
          <p:nvPr/>
        </p:nvSpPr>
        <p:spPr>
          <a:xfrm>
            <a:off x="3108551" y="1736143"/>
            <a:ext cx="2350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接收请求</a:t>
            </a:r>
            <a:r>
              <a:rPr lang="en-US" altLang="zh-CN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响应数据</a:t>
            </a:r>
            <a:endParaRPr lang="zh-CN" altLang="zh-CN" sz="9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ADFCE0-BC14-4314-C8B8-25D8FB79323D}"/>
              </a:ext>
            </a:extLst>
          </p:cNvPr>
          <p:cNvSpPr txBox="1"/>
          <p:nvPr/>
        </p:nvSpPr>
        <p:spPr>
          <a:xfrm>
            <a:off x="9588680" y="4844178"/>
            <a:ext cx="1747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业务逻辑处理</a:t>
            </a:r>
            <a:endParaRPr lang="zh-CN" altLang="zh-CN" sz="9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842FAB-E93F-8F06-C244-D70FE93C4E0D}"/>
              </a:ext>
            </a:extLst>
          </p:cNvPr>
          <p:cNvSpPr txBox="1"/>
          <p:nvPr/>
        </p:nvSpPr>
        <p:spPr>
          <a:xfrm>
            <a:off x="3284424" y="5836950"/>
            <a:ext cx="1747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数据访问操作</a:t>
            </a:r>
            <a:endParaRPr lang="zh-CN" altLang="zh-CN" sz="9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7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5F0105-61E8-CA2C-10D7-CCE688DA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r>
              <a:rPr lang="zh-CN" altLang="en-US"/>
              <a:t>拆分前后对比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65C28FC-3F2E-6041-B6AC-80BAF409951C}"/>
              </a:ext>
            </a:extLst>
          </p:cNvPr>
          <p:cNvGrpSpPr/>
          <p:nvPr/>
        </p:nvGrpSpPr>
        <p:grpSpPr>
          <a:xfrm>
            <a:off x="810766" y="1519422"/>
            <a:ext cx="4262397" cy="5189691"/>
            <a:chOff x="863518" y="1519422"/>
            <a:chExt cx="4766491" cy="5189691"/>
          </a:xfrm>
        </p:grpSpPr>
        <p:sp>
          <p:nvSpPr>
            <p:cNvPr id="7" name="!!矩形: 圆角 7">
              <a:extLst>
                <a:ext uri="{FF2B5EF4-FFF2-40B4-BE49-F238E27FC236}">
                  <a16:creationId xmlns:a16="http://schemas.microsoft.com/office/drawing/2014/main" id="{EBA655ED-0038-6A90-AB20-1E1CC3626DB6}"/>
                </a:ext>
              </a:extLst>
            </p:cNvPr>
            <p:cNvSpPr/>
            <p:nvPr/>
          </p:nvSpPr>
          <p:spPr>
            <a:xfrm>
              <a:off x="863521" y="1519422"/>
              <a:ext cx="4766488" cy="5189691"/>
            </a:xfrm>
            <a:prstGeom prst="roundRect">
              <a:avLst>
                <a:gd name="adj" fmla="val 1196"/>
              </a:avLst>
            </a:prstGeom>
            <a:solidFill>
              <a:srgbClr val="FFFFE4"/>
            </a:solidFill>
            <a:ln w="6350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@RestController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public class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EmpController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@RequestMapping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"/listEmp"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public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Result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list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//1. 加载 emp.xml, 并解析 emp.xml 中的数据</a:t>
              </a:r>
              <a:b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file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this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.getClass().getClassLoader().getResource(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"emp.xml"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).getFile();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List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&gt;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empList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XmlParserUtils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parse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file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,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class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//2. 对员工信息中的gender , job字段进行处理</a:t>
              </a:r>
              <a:b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empList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.stream().forEach(emp -&gt; {</a:t>
              </a:r>
              <a:b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gender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emp.getGender();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//gender : 1 男 , 2 女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if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"1"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.equals(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gender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    emp.setGender(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"男"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}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else if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"2"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.equals(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gender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    emp.setGender(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"女"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}</a:t>
              </a:r>
              <a:b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job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emp.getJob();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//job : 1 讲师 , 2 班主任 , 3 就业指导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if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"1"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.equals(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job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    emp.setJob(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"讲师"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}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else if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"2"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.equals(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job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    emp.setJob(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"班主任"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}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else if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"3"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.equals(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job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    emp.setJob(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"就业指导"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}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});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//3. 组装数据并返回</a:t>
              </a:r>
              <a:b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return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Result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success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empList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}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}</a:t>
              </a:r>
              <a:endParaRPr kumimoji="0" lang="zh-CN" altLang="zh-CN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6BBC728-4141-073E-F42A-FBED1204DED4}"/>
                </a:ext>
              </a:extLst>
            </p:cNvPr>
            <p:cNvSpPr/>
            <p:nvPr/>
          </p:nvSpPr>
          <p:spPr>
            <a:xfrm>
              <a:off x="863519" y="2312077"/>
              <a:ext cx="4766487" cy="553043"/>
            </a:xfrm>
            <a:prstGeom prst="roundRect">
              <a:avLst>
                <a:gd name="adj" fmla="val 6292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D48FE0D-1B56-D708-0B87-5D67A5D9E095}"/>
                </a:ext>
              </a:extLst>
            </p:cNvPr>
            <p:cNvSpPr/>
            <p:nvPr/>
          </p:nvSpPr>
          <p:spPr>
            <a:xfrm>
              <a:off x="863518" y="2895600"/>
              <a:ext cx="4766487" cy="3065585"/>
            </a:xfrm>
            <a:prstGeom prst="roundRect">
              <a:avLst>
                <a:gd name="adj" fmla="val 473"/>
              </a:avLst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EB97D41-B34D-78DC-A21B-8C827C5C7208}"/>
                </a:ext>
              </a:extLst>
            </p:cNvPr>
            <p:cNvSpPr/>
            <p:nvPr/>
          </p:nvSpPr>
          <p:spPr>
            <a:xfrm>
              <a:off x="863518" y="5991666"/>
              <a:ext cx="4766487" cy="549812"/>
            </a:xfrm>
            <a:prstGeom prst="roundRect">
              <a:avLst>
                <a:gd name="adj" fmla="val 6292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FC34A9-428C-CA76-8788-4C409BC29776}"/>
              </a:ext>
            </a:extLst>
          </p:cNvPr>
          <p:cNvGrpSpPr/>
          <p:nvPr/>
        </p:nvGrpSpPr>
        <p:grpSpPr>
          <a:xfrm>
            <a:off x="5273713" y="1522811"/>
            <a:ext cx="3229399" cy="1906189"/>
            <a:chOff x="869947" y="1669944"/>
            <a:chExt cx="4497057" cy="245515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E0064D-22D7-2B93-21FB-B825C946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947" y="1669944"/>
              <a:ext cx="4488264" cy="2446365"/>
            </a:xfrm>
            <a:prstGeom prst="roundRect">
              <a:avLst>
                <a:gd name="adj" fmla="val 2650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13" name="!!矩形: 对角圆角 9">
              <a:extLst>
                <a:ext uri="{FF2B5EF4-FFF2-40B4-BE49-F238E27FC236}">
                  <a16:creationId xmlns:a16="http://schemas.microsoft.com/office/drawing/2014/main" id="{6BF94182-EDEA-C763-A931-05DE93BDC91E}"/>
                </a:ext>
              </a:extLst>
            </p:cNvPr>
            <p:cNvSpPr/>
            <p:nvPr/>
          </p:nvSpPr>
          <p:spPr>
            <a:xfrm>
              <a:off x="4233898" y="3758368"/>
              <a:ext cx="1133106" cy="366733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controller</a:t>
              </a:r>
              <a:r>
                <a:rPr lang="zh-CN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14" name="!!矩形: 对角圆角 11">
            <a:extLst>
              <a:ext uri="{FF2B5EF4-FFF2-40B4-BE49-F238E27FC236}">
                <a16:creationId xmlns:a16="http://schemas.microsoft.com/office/drawing/2014/main" id="{4CC9B024-57E2-B4C8-85F5-E8AD4DCBF782}"/>
              </a:ext>
            </a:extLst>
          </p:cNvPr>
          <p:cNvSpPr/>
          <p:nvPr/>
        </p:nvSpPr>
        <p:spPr>
          <a:xfrm>
            <a:off x="5269744" y="1522811"/>
            <a:ext cx="3223084" cy="1899362"/>
          </a:xfrm>
          <a:prstGeom prst="round2DiagRect">
            <a:avLst>
              <a:gd name="adj1" fmla="val 1787"/>
              <a:gd name="adj2" fmla="val 669"/>
            </a:avLst>
          </a:prstGeom>
          <a:solidFill>
            <a:srgbClr val="FF9769">
              <a:alpha val="1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07C0342-8266-C0F7-9FE7-D295B10F542E}"/>
              </a:ext>
            </a:extLst>
          </p:cNvPr>
          <p:cNvGrpSpPr/>
          <p:nvPr/>
        </p:nvGrpSpPr>
        <p:grpSpPr>
          <a:xfrm>
            <a:off x="8536272" y="1512595"/>
            <a:ext cx="3404165" cy="3819156"/>
            <a:chOff x="7073990" y="1372817"/>
            <a:chExt cx="4415922" cy="4954253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9BEE8A5-21DB-D08C-8916-C766B8E89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3990" y="1372817"/>
              <a:ext cx="4407130" cy="4945461"/>
            </a:xfrm>
            <a:prstGeom prst="roundRect">
              <a:avLst>
                <a:gd name="adj" fmla="val 1505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24" name="!!矩形: 对角圆角 9">
              <a:extLst>
                <a:ext uri="{FF2B5EF4-FFF2-40B4-BE49-F238E27FC236}">
                  <a16:creationId xmlns:a16="http://schemas.microsoft.com/office/drawing/2014/main" id="{4E3ACD3C-EF83-E898-BA5C-B16A9639E439}"/>
                </a:ext>
              </a:extLst>
            </p:cNvPr>
            <p:cNvSpPr/>
            <p:nvPr/>
          </p:nvSpPr>
          <p:spPr>
            <a:xfrm>
              <a:off x="10318706" y="5960337"/>
              <a:ext cx="1171206" cy="366733"/>
            </a:xfrm>
            <a:prstGeom prst="round2DiagRect">
              <a:avLst>
                <a:gd name="adj1" fmla="val 1638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service</a:t>
              </a:r>
              <a:r>
                <a:rPr lang="zh-CN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25" name="!!矩形: 对角圆角 10">
            <a:extLst>
              <a:ext uri="{FF2B5EF4-FFF2-40B4-BE49-F238E27FC236}">
                <a16:creationId xmlns:a16="http://schemas.microsoft.com/office/drawing/2014/main" id="{FC20B7EE-FDBE-BF69-68FB-E5DAACA1DEC5}"/>
              </a:ext>
            </a:extLst>
          </p:cNvPr>
          <p:cNvSpPr/>
          <p:nvPr/>
        </p:nvSpPr>
        <p:spPr>
          <a:xfrm>
            <a:off x="8533756" y="1514193"/>
            <a:ext cx="3397388" cy="3810780"/>
          </a:xfrm>
          <a:prstGeom prst="round2DiagRect">
            <a:avLst>
              <a:gd name="adj1" fmla="val 1059"/>
              <a:gd name="adj2" fmla="val 1545"/>
            </a:avLst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5A8C9F-86BA-378C-AC5D-F441BBB7D607}"/>
              </a:ext>
            </a:extLst>
          </p:cNvPr>
          <p:cNvGrpSpPr/>
          <p:nvPr/>
        </p:nvGrpSpPr>
        <p:grpSpPr>
          <a:xfrm>
            <a:off x="5292521" y="5162455"/>
            <a:ext cx="4334105" cy="1385911"/>
            <a:chOff x="470240" y="4233162"/>
            <a:chExt cx="6531665" cy="244091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77BD18B-0E93-10BD-3404-8A498661F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240" y="4233162"/>
              <a:ext cx="6522873" cy="2432123"/>
            </a:xfrm>
            <a:prstGeom prst="roundRect">
              <a:avLst>
                <a:gd name="adj" fmla="val 2207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19" name="!!矩形: 对角圆角 9">
              <a:extLst>
                <a:ext uri="{FF2B5EF4-FFF2-40B4-BE49-F238E27FC236}">
                  <a16:creationId xmlns:a16="http://schemas.microsoft.com/office/drawing/2014/main" id="{567B303E-F2D4-F8EE-61C3-CEA81F2049A2}"/>
                </a:ext>
              </a:extLst>
            </p:cNvPr>
            <p:cNvSpPr/>
            <p:nvPr/>
          </p:nvSpPr>
          <p:spPr>
            <a:xfrm>
              <a:off x="5929243" y="6307344"/>
              <a:ext cx="1072662" cy="366733"/>
            </a:xfrm>
            <a:prstGeom prst="round2DiagRect">
              <a:avLst>
                <a:gd name="adj1" fmla="val 1638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dao</a:t>
              </a:r>
              <a:r>
                <a:rPr lang="zh-CN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20" name="!!矩形: 对角圆角 9">
            <a:extLst>
              <a:ext uri="{FF2B5EF4-FFF2-40B4-BE49-F238E27FC236}">
                <a16:creationId xmlns:a16="http://schemas.microsoft.com/office/drawing/2014/main" id="{5AD1BCB3-C9AE-AC10-713F-C624AD62EC80}"/>
              </a:ext>
            </a:extLst>
          </p:cNvPr>
          <p:cNvSpPr/>
          <p:nvPr/>
        </p:nvSpPr>
        <p:spPr>
          <a:xfrm>
            <a:off x="5286687" y="5162455"/>
            <a:ext cx="4334106" cy="1386626"/>
          </a:xfrm>
          <a:prstGeom prst="round2DiagRect">
            <a:avLst>
              <a:gd name="adj1" fmla="val 2835"/>
              <a:gd name="adj2" fmla="val 0"/>
            </a:avLst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772ABEF-40C7-2244-75B6-C6148CC5BF09}"/>
              </a:ext>
            </a:extLst>
          </p:cNvPr>
          <p:cNvCxnSpPr/>
          <p:nvPr/>
        </p:nvCxnSpPr>
        <p:spPr>
          <a:xfrm>
            <a:off x="5169878" y="1380392"/>
            <a:ext cx="0" cy="53984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7C1D2B0-BCB5-B4D4-E92E-B1ABE9CB4190}"/>
              </a:ext>
            </a:extLst>
          </p:cNvPr>
          <p:cNvSpPr txBox="1"/>
          <p:nvPr/>
        </p:nvSpPr>
        <p:spPr>
          <a:xfrm>
            <a:off x="4453826" y="1002232"/>
            <a:ext cx="14463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9600" kern="100">
                <a:solidFill>
                  <a:srgbClr val="C00000"/>
                </a:solidFill>
                <a:effectLst/>
                <a:latin typeface="汉仪尚巍流云体简" panose="00020600040101010101" pitchFamily="18" charset="-122"/>
                <a:ea typeface="等线" panose="02010600030101010101" pitchFamily="2" charset="-122"/>
                <a:cs typeface="Times New Roman" panose="02020603050405020304" pitchFamily="18" charset="0"/>
              </a:rPr>
              <a:t>VS</a:t>
            </a:r>
            <a:endParaRPr lang="zh-CN" altLang="zh-CN" sz="8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C40A05-2105-E0E9-C0FD-A1E852DC65CB}"/>
              </a:ext>
            </a:extLst>
          </p:cNvPr>
          <p:cNvSpPr txBox="1"/>
          <p:nvPr/>
        </p:nvSpPr>
        <p:spPr>
          <a:xfrm>
            <a:off x="2572540" y="3533412"/>
            <a:ext cx="236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4000" kern="100">
                <a:solidFill>
                  <a:srgbClr val="C0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复用性差</a:t>
            </a:r>
            <a:endParaRPr lang="zh-CN" altLang="zh-CN" sz="14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18ABECF-967B-328D-65E4-EBBB12BC6B83}"/>
              </a:ext>
            </a:extLst>
          </p:cNvPr>
          <p:cNvSpPr txBox="1"/>
          <p:nvPr/>
        </p:nvSpPr>
        <p:spPr>
          <a:xfrm>
            <a:off x="2572540" y="4747298"/>
            <a:ext cx="236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4000" kern="100">
                <a:solidFill>
                  <a:srgbClr val="C0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难以维护</a:t>
            </a:r>
            <a:endParaRPr lang="zh-CN" altLang="zh-CN" sz="14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1D203A1-382F-9CF9-0049-C9099E4B246C}"/>
              </a:ext>
            </a:extLst>
          </p:cNvPr>
          <p:cNvSpPr txBox="1"/>
          <p:nvPr/>
        </p:nvSpPr>
        <p:spPr>
          <a:xfrm>
            <a:off x="7439541" y="3176154"/>
            <a:ext cx="236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40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solidFill>
                  <a:srgbClr val="00B050"/>
                </a:solidFill>
              </a:rPr>
              <a:t>复用性强</a:t>
            </a:r>
            <a:endParaRPr lang="zh-CN" altLang="zh-CN">
              <a:solidFill>
                <a:srgbClr val="00B05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7F158C4-1833-57FE-672E-BB68C132EAE0}"/>
              </a:ext>
            </a:extLst>
          </p:cNvPr>
          <p:cNvSpPr txBox="1"/>
          <p:nvPr/>
        </p:nvSpPr>
        <p:spPr>
          <a:xfrm>
            <a:off x="7439541" y="4018131"/>
            <a:ext cx="236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40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solidFill>
                  <a:srgbClr val="00B050"/>
                </a:solidFill>
              </a:rPr>
              <a:t>便于维护</a:t>
            </a:r>
            <a:endParaRPr lang="zh-CN" altLang="zh-CN">
              <a:solidFill>
                <a:srgbClr val="00B05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CC6E86-6059-07CA-F986-6AD5A0C7328C}"/>
              </a:ext>
            </a:extLst>
          </p:cNvPr>
          <p:cNvSpPr txBox="1"/>
          <p:nvPr/>
        </p:nvSpPr>
        <p:spPr>
          <a:xfrm>
            <a:off x="7439541" y="4778872"/>
            <a:ext cx="236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40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solidFill>
                  <a:srgbClr val="00B050"/>
                </a:solidFill>
              </a:rPr>
              <a:t>利于拓展</a:t>
            </a:r>
            <a:endParaRPr lang="zh-CN" altLang="zh-C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00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/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528888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分层解耦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405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图片 6">
            <a:extLst>
              <a:ext uri="{FF2B5EF4-FFF2-40B4-BE49-F238E27FC236}">
                <a16:creationId xmlns:a16="http://schemas.microsoft.com/office/drawing/2014/main" id="{60EB00B0-E765-C4FB-BAC5-304C076C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3"/>
          <a:stretch/>
        </p:blipFill>
        <p:spPr>
          <a:xfrm>
            <a:off x="6716918" y="3003107"/>
            <a:ext cx="4899263" cy="3561299"/>
          </a:xfrm>
          <a:prstGeom prst="roundRect">
            <a:avLst>
              <a:gd name="adj" fmla="val 2526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5" name="!!图片 4">
            <a:extLst>
              <a:ext uri="{FF2B5EF4-FFF2-40B4-BE49-F238E27FC236}">
                <a16:creationId xmlns:a16="http://schemas.microsoft.com/office/drawing/2014/main" id="{8D0E220E-C692-C729-A0A8-374A7702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918" y="855110"/>
            <a:ext cx="4899263" cy="2117526"/>
          </a:xfrm>
          <a:prstGeom prst="roundRect">
            <a:avLst>
              <a:gd name="adj" fmla="val 4329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分层解耦</a:t>
            </a:r>
          </a:p>
        </p:txBody>
      </p:sp>
      <p:sp>
        <p:nvSpPr>
          <p:cNvPr id="29" name="!!矩形: 对角圆角 9">
            <a:extLst>
              <a:ext uri="{FF2B5EF4-FFF2-40B4-BE49-F238E27FC236}">
                <a16:creationId xmlns:a16="http://schemas.microsoft.com/office/drawing/2014/main" id="{955BEB45-1BB2-C4E0-6D99-4A14176ABBD8}"/>
              </a:ext>
            </a:extLst>
          </p:cNvPr>
          <p:cNvSpPr/>
          <p:nvPr/>
        </p:nvSpPr>
        <p:spPr>
          <a:xfrm>
            <a:off x="10548011" y="6284164"/>
            <a:ext cx="1076962" cy="296251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sp>
        <p:nvSpPr>
          <p:cNvPr id="30" name="!!矩形: 对角圆角 9">
            <a:extLst>
              <a:ext uri="{FF2B5EF4-FFF2-40B4-BE49-F238E27FC236}">
                <a16:creationId xmlns:a16="http://schemas.microsoft.com/office/drawing/2014/main" id="{BE2F7882-7F2E-A0D4-B521-00AC7E310FF2}"/>
              </a:ext>
            </a:extLst>
          </p:cNvPr>
          <p:cNvSpPr/>
          <p:nvPr/>
        </p:nvSpPr>
        <p:spPr>
          <a:xfrm>
            <a:off x="10565817" y="2684905"/>
            <a:ext cx="1059156" cy="296251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32B0BAE5-1FD3-96BE-3835-CE619D50E44E}"/>
              </a:ext>
            </a:extLst>
          </p:cNvPr>
          <p:cNvSpPr/>
          <p:nvPr/>
        </p:nvSpPr>
        <p:spPr>
          <a:xfrm>
            <a:off x="2014127" y="5218370"/>
            <a:ext cx="2967318" cy="833630"/>
          </a:xfrm>
          <a:prstGeom prst="cub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dao</a:t>
            </a:r>
            <a:endParaRPr lang="zh-CN" altLang="en-US"/>
          </a:p>
        </p:txBody>
      </p:sp>
      <p:sp>
        <p:nvSpPr>
          <p:cNvPr id="13" name="立方体 12">
            <a:extLst>
              <a:ext uri="{FF2B5EF4-FFF2-40B4-BE49-F238E27FC236}">
                <a16:creationId xmlns:a16="http://schemas.microsoft.com/office/drawing/2014/main" id="{CFDBE94B-2C88-AA51-0FD0-BBD3E1B238EF}"/>
              </a:ext>
            </a:extLst>
          </p:cNvPr>
          <p:cNvSpPr/>
          <p:nvPr/>
        </p:nvSpPr>
        <p:spPr>
          <a:xfrm>
            <a:off x="2014127" y="4564412"/>
            <a:ext cx="2967318" cy="833631"/>
          </a:xfrm>
          <a:prstGeom prst="cub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service</a:t>
            </a:r>
            <a:endParaRPr lang="zh-CN" altLang="en-US"/>
          </a:p>
        </p:txBody>
      </p:sp>
      <p:sp>
        <p:nvSpPr>
          <p:cNvPr id="14" name="立方体 13">
            <a:extLst>
              <a:ext uri="{FF2B5EF4-FFF2-40B4-BE49-F238E27FC236}">
                <a16:creationId xmlns:a16="http://schemas.microsoft.com/office/drawing/2014/main" id="{CFC8B321-DDBB-70DC-2169-A60B67FDF8D5}"/>
              </a:ext>
            </a:extLst>
          </p:cNvPr>
          <p:cNvSpPr/>
          <p:nvPr/>
        </p:nvSpPr>
        <p:spPr>
          <a:xfrm>
            <a:off x="2014127" y="3910455"/>
            <a:ext cx="2967318" cy="833631"/>
          </a:xfrm>
          <a:prstGeom prst="cube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controller</a:t>
            </a:r>
            <a:endParaRPr lang="zh-CN" altLang="en-US"/>
          </a:p>
        </p:txBody>
      </p:sp>
      <p:pic>
        <p:nvPicPr>
          <p:cNvPr id="15" name="图形 14" descr="曲别针 轮廓">
            <a:extLst>
              <a:ext uri="{FF2B5EF4-FFF2-40B4-BE49-F238E27FC236}">
                <a16:creationId xmlns:a16="http://schemas.microsoft.com/office/drawing/2014/main" id="{3B79EB2B-DD9A-7F29-C30A-7BBF598F5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116" y="4460409"/>
            <a:ext cx="591670" cy="610655"/>
          </a:xfrm>
          <a:prstGeom prst="rect">
            <a:avLst/>
          </a:prstGeom>
        </p:spPr>
      </p:pic>
      <p:pic>
        <p:nvPicPr>
          <p:cNvPr id="16" name="图形 15" descr="曲别针 轮廓">
            <a:extLst>
              <a:ext uri="{FF2B5EF4-FFF2-40B4-BE49-F238E27FC236}">
                <a16:creationId xmlns:a16="http://schemas.microsoft.com/office/drawing/2014/main" id="{039F6D05-B9C5-7A6D-F439-7ACC30AF1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282802" y="5071064"/>
            <a:ext cx="591670" cy="610655"/>
          </a:xfrm>
          <a:prstGeom prst="rect">
            <a:avLst/>
          </a:prstGeom>
        </p:spPr>
      </p:pic>
      <p:sp>
        <p:nvSpPr>
          <p:cNvPr id="17" name="箭头: 下 16">
            <a:extLst>
              <a:ext uri="{FF2B5EF4-FFF2-40B4-BE49-F238E27FC236}">
                <a16:creationId xmlns:a16="http://schemas.microsoft.com/office/drawing/2014/main" id="{E2D14C85-AAFE-9A99-D66B-A4FB7F42CFC9}"/>
              </a:ext>
            </a:extLst>
          </p:cNvPr>
          <p:cNvSpPr/>
          <p:nvPr/>
        </p:nvSpPr>
        <p:spPr>
          <a:xfrm>
            <a:off x="3170573" y="4144784"/>
            <a:ext cx="654423" cy="409641"/>
          </a:xfrm>
          <a:prstGeom prst="downArrow">
            <a:avLst>
              <a:gd name="adj1" fmla="val 50000"/>
              <a:gd name="adj2" fmla="val 545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60EC6E65-C26C-5986-6509-3FF72E08DD9F}"/>
              </a:ext>
            </a:extLst>
          </p:cNvPr>
          <p:cNvSpPr/>
          <p:nvPr/>
        </p:nvSpPr>
        <p:spPr>
          <a:xfrm>
            <a:off x="3170574" y="5414144"/>
            <a:ext cx="654423" cy="409641"/>
          </a:xfrm>
          <a:prstGeom prst="downArrow">
            <a:avLst>
              <a:gd name="adj1" fmla="val 50000"/>
              <a:gd name="adj2" fmla="val 545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1A9F1285-B8F9-20C6-1E7F-B3970B664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7068" y="1651825"/>
            <a:ext cx="5928636" cy="127713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</a:rPr>
              <a:t>内聚：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软件中各个功能模块内部的功能联系。</a:t>
            </a:r>
            <a:endParaRPr lang="en-US" altLang="zh-CN">
              <a:solidFill>
                <a:srgbClr val="26262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耦合：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衡量软件中各个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层</a:t>
            </a: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模块之间的依赖、关联的程度。</a:t>
            </a:r>
            <a:endParaRPr lang="en-US" altLang="zh-CN" sz="160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</a:rPr>
              <a:t>软件设计原则：高内聚低耦合。</a:t>
            </a:r>
          </a:p>
          <a:p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kumimoji="1"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78CC7D9-F942-7376-6256-37E994C7F1DF}"/>
              </a:ext>
            </a:extLst>
          </p:cNvPr>
          <p:cNvSpPr/>
          <p:nvPr/>
        </p:nvSpPr>
        <p:spPr>
          <a:xfrm>
            <a:off x="6716919" y="1220302"/>
            <a:ext cx="4899262" cy="204604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452076E-927A-DC58-566A-DF591F5D4967}"/>
              </a:ext>
            </a:extLst>
          </p:cNvPr>
          <p:cNvSpPr/>
          <p:nvPr/>
        </p:nvSpPr>
        <p:spPr>
          <a:xfrm>
            <a:off x="6725711" y="3190706"/>
            <a:ext cx="4899262" cy="204604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235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1.04167E-6 -0.09005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1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0.00039 0.08912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8" grpId="0" animBg="1"/>
      <p:bldP spid="2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6"/>
            <a:ext cx="5973761" cy="3583110"/>
          </a:xfrm>
        </p:spPr>
        <p:txBody>
          <a:bodyPr/>
          <a:lstStyle/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请求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响应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分层解耦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89581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4568130" cy="517190"/>
          </a:xfrm>
        </p:spPr>
        <p:txBody>
          <a:bodyPr/>
          <a:lstStyle/>
          <a:p>
            <a:r>
              <a:rPr lang="zh-CN" altLang="en-US"/>
              <a:t>分层解耦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AE3082A-8958-D249-358B-8559875CD439}"/>
              </a:ext>
            </a:extLst>
          </p:cNvPr>
          <p:cNvCxnSpPr>
            <a:cxnSpLocks/>
          </p:cNvCxnSpPr>
          <p:nvPr/>
        </p:nvCxnSpPr>
        <p:spPr>
          <a:xfrm>
            <a:off x="6275510" y="1282877"/>
            <a:ext cx="0" cy="54039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!!矩形: 对角圆角 9">
            <a:extLst>
              <a:ext uri="{FF2B5EF4-FFF2-40B4-BE49-F238E27FC236}">
                <a16:creationId xmlns:a16="http://schemas.microsoft.com/office/drawing/2014/main" id="{96D8C031-4F46-E27B-AB46-2B9AB8842EEC}"/>
              </a:ext>
            </a:extLst>
          </p:cNvPr>
          <p:cNvSpPr/>
          <p:nvPr/>
        </p:nvSpPr>
        <p:spPr>
          <a:xfrm>
            <a:off x="8569547" y="6162165"/>
            <a:ext cx="1325087" cy="384939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sp>
        <p:nvSpPr>
          <p:cNvPr id="3" name="!!矩形: 对角圆角 9">
            <a:extLst>
              <a:ext uri="{FF2B5EF4-FFF2-40B4-BE49-F238E27FC236}">
                <a16:creationId xmlns:a16="http://schemas.microsoft.com/office/drawing/2014/main" id="{C09B63DB-A7CE-8DF3-0D2F-30168A51E904}"/>
              </a:ext>
            </a:extLst>
          </p:cNvPr>
          <p:cNvSpPr/>
          <p:nvPr/>
        </p:nvSpPr>
        <p:spPr>
          <a:xfrm>
            <a:off x="2542820" y="6162165"/>
            <a:ext cx="1325089" cy="384939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pic>
        <p:nvPicPr>
          <p:cNvPr id="6" name="!!图片 4">
            <a:extLst>
              <a:ext uri="{FF2B5EF4-FFF2-40B4-BE49-F238E27FC236}">
                <a16:creationId xmlns:a16="http://schemas.microsoft.com/office/drawing/2014/main" id="{8AE51C13-1A3A-C6E6-DCC0-88CF63277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59"/>
          <a:stretch/>
        </p:blipFill>
        <p:spPr>
          <a:xfrm>
            <a:off x="826352" y="1983584"/>
            <a:ext cx="5132809" cy="2839066"/>
          </a:xfrm>
          <a:prstGeom prst="roundRect">
            <a:avLst>
              <a:gd name="adj" fmla="val 3363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2" name="!!图片 6">
            <a:extLst>
              <a:ext uri="{FF2B5EF4-FFF2-40B4-BE49-F238E27FC236}">
                <a16:creationId xmlns:a16="http://schemas.microsoft.com/office/drawing/2014/main" id="{71806906-02D8-CD4F-57FC-0878BA2F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60" y="1391407"/>
            <a:ext cx="4409987" cy="3331498"/>
          </a:xfrm>
          <a:prstGeom prst="roundRect">
            <a:avLst>
              <a:gd name="adj" fmla="val 282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AF93F07-3FB0-81C9-B648-087A6ACE1445}"/>
              </a:ext>
            </a:extLst>
          </p:cNvPr>
          <p:cNvSpPr/>
          <p:nvPr/>
        </p:nvSpPr>
        <p:spPr>
          <a:xfrm>
            <a:off x="7755321" y="1391941"/>
            <a:ext cx="1068964" cy="271603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A2A9DF-699A-F648-58C7-D60B8F52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431" y="2154408"/>
            <a:ext cx="4315237" cy="3218266"/>
          </a:xfrm>
          <a:prstGeom prst="roundRect">
            <a:avLst>
              <a:gd name="adj" fmla="val 214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2DF01DA-E6D9-2385-A40B-A20E8B50BD7B}"/>
              </a:ext>
            </a:extLst>
          </p:cNvPr>
          <p:cNvSpPr/>
          <p:nvPr/>
        </p:nvSpPr>
        <p:spPr>
          <a:xfrm>
            <a:off x="8825670" y="2150504"/>
            <a:ext cx="1068964" cy="271603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3DD7B5C-5F59-DCB4-4BD9-68685A99A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407" b="10907"/>
          <a:stretch/>
        </p:blipFill>
        <p:spPr>
          <a:xfrm>
            <a:off x="4176699" y="2496161"/>
            <a:ext cx="1569037" cy="1920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D4722E-8EA5-FE19-1C41-A434EAAEB253}"/>
              </a:ext>
            </a:extLst>
          </p:cNvPr>
          <p:cNvSpPr/>
          <p:nvPr/>
        </p:nvSpPr>
        <p:spPr>
          <a:xfrm>
            <a:off x="3981474" y="2429592"/>
            <a:ext cx="1819656" cy="320040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2CC55B11-7EDF-4C80-50FB-4247CFB414CF}"/>
              </a:ext>
            </a:extLst>
          </p:cNvPr>
          <p:cNvSpPr/>
          <p:nvPr/>
        </p:nvSpPr>
        <p:spPr>
          <a:xfrm>
            <a:off x="5506265" y="2150504"/>
            <a:ext cx="1539551" cy="1539551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600">
                <a:solidFill>
                  <a:srgbClr val="C00000"/>
                </a:solidFill>
              </a:rPr>
              <a:t>耦合</a:t>
            </a:r>
          </a:p>
        </p:txBody>
      </p:sp>
    </p:spTree>
    <p:extLst>
      <p:ext uri="{BB962C8B-B14F-4D97-AF65-F5344CB8AC3E}">
        <p14:creationId xmlns:p14="http://schemas.microsoft.com/office/powerpoint/2010/main" val="50273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791 0.11061 E" pathEditMode="relative" ptsTypes="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791 -0.11061 L 0 0 E" pathEditMode="relative" ptsTypes="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6" grpId="0" animBg="1"/>
      <p:bldP spid="16" grpId="1" animBg="1"/>
      <p:bldP spid="16" grpId="2" animBg="1"/>
      <p:bldP spid="9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4568130" cy="517190"/>
          </a:xfrm>
        </p:spPr>
        <p:txBody>
          <a:bodyPr/>
          <a:lstStyle/>
          <a:p>
            <a:r>
              <a:rPr lang="zh-CN" altLang="en-US"/>
              <a:t>分层解耦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AE3082A-8958-D249-358B-8559875CD439}"/>
              </a:ext>
            </a:extLst>
          </p:cNvPr>
          <p:cNvCxnSpPr>
            <a:cxnSpLocks/>
          </p:cNvCxnSpPr>
          <p:nvPr/>
        </p:nvCxnSpPr>
        <p:spPr>
          <a:xfrm>
            <a:off x="6275510" y="1282877"/>
            <a:ext cx="0" cy="54039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图片 4">
            <a:extLst>
              <a:ext uri="{FF2B5EF4-FFF2-40B4-BE49-F238E27FC236}">
                <a16:creationId xmlns:a16="http://schemas.microsoft.com/office/drawing/2014/main" id="{8AE51C13-1A3A-C6E6-DCC0-88CF63277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59"/>
          <a:stretch/>
        </p:blipFill>
        <p:spPr>
          <a:xfrm>
            <a:off x="826352" y="1983584"/>
            <a:ext cx="5132809" cy="2839066"/>
          </a:xfrm>
          <a:prstGeom prst="roundRect">
            <a:avLst>
              <a:gd name="adj" fmla="val 3363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2" name="!!图片 6">
            <a:extLst>
              <a:ext uri="{FF2B5EF4-FFF2-40B4-BE49-F238E27FC236}">
                <a16:creationId xmlns:a16="http://schemas.microsoft.com/office/drawing/2014/main" id="{71806906-02D8-CD4F-57FC-0878BA2F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236" y="961537"/>
            <a:ext cx="4409987" cy="3331498"/>
          </a:xfrm>
          <a:prstGeom prst="roundRect">
            <a:avLst>
              <a:gd name="adj" fmla="val 282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2A9DF-699A-F648-58C7-D60B8F52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1" y="1519422"/>
            <a:ext cx="4315237" cy="3218266"/>
          </a:xfrm>
          <a:prstGeom prst="roundRect">
            <a:avLst>
              <a:gd name="adj" fmla="val 214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DD7B5C-5F59-DCB4-4BD9-68685A99A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407" b="10907"/>
          <a:stretch/>
        </p:blipFill>
        <p:spPr>
          <a:xfrm>
            <a:off x="4176699" y="2496161"/>
            <a:ext cx="1569037" cy="19204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2DEAA15-3E8C-F844-B9B6-F64D6017B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934" y="2531263"/>
            <a:ext cx="1878306" cy="1920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D4722E-8EA5-FE19-1C41-A434EAAEB253}"/>
              </a:ext>
            </a:extLst>
          </p:cNvPr>
          <p:cNvSpPr/>
          <p:nvPr/>
        </p:nvSpPr>
        <p:spPr>
          <a:xfrm>
            <a:off x="3981474" y="2429592"/>
            <a:ext cx="1819656" cy="320040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28EB08-B1A6-2C11-662B-6BC3C75FFD22}"/>
              </a:ext>
            </a:extLst>
          </p:cNvPr>
          <p:cNvGrpSpPr/>
          <p:nvPr/>
        </p:nvGrpSpPr>
        <p:grpSpPr>
          <a:xfrm>
            <a:off x="6919001" y="5327104"/>
            <a:ext cx="4951387" cy="1138717"/>
            <a:chOff x="6845401" y="5334876"/>
            <a:chExt cx="4951387" cy="1138717"/>
          </a:xfrm>
        </p:grpSpPr>
        <p:sp>
          <p:nvSpPr>
            <p:cNvPr id="22" name="矩形: 对角圆角 21">
              <a:extLst>
                <a:ext uri="{FF2B5EF4-FFF2-40B4-BE49-F238E27FC236}">
                  <a16:creationId xmlns:a16="http://schemas.microsoft.com/office/drawing/2014/main" id="{9B0A73CD-9797-0269-AD23-59E38683D27F}"/>
                </a:ext>
              </a:extLst>
            </p:cNvPr>
            <p:cNvSpPr/>
            <p:nvPr/>
          </p:nvSpPr>
          <p:spPr>
            <a:xfrm>
              <a:off x="6845401" y="5334876"/>
              <a:ext cx="4951387" cy="1138717"/>
            </a:xfrm>
            <a:prstGeom prst="round2DiagRect">
              <a:avLst>
                <a:gd name="adj1" fmla="val 10858"/>
                <a:gd name="adj2" fmla="val 0"/>
              </a:avLst>
            </a:prstGeom>
            <a:gradFill flip="none" rotWithShape="1">
              <a:gsLst>
                <a:gs pos="0">
                  <a:srgbClr val="56F8C5">
                    <a:tint val="66000"/>
                    <a:satMod val="160000"/>
                  </a:srgbClr>
                </a:gs>
                <a:gs pos="0">
                  <a:srgbClr val="56F8C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inpin heiti" panose="00000500000000000000" pitchFamily="2" charset="-122"/>
              </a:endParaRPr>
            </a:p>
          </p:txBody>
        </p:sp>
        <p:sp>
          <p:nvSpPr>
            <p:cNvPr id="23" name="矩形: 对角圆角 22">
              <a:extLst>
                <a:ext uri="{FF2B5EF4-FFF2-40B4-BE49-F238E27FC236}">
                  <a16:creationId xmlns:a16="http://schemas.microsoft.com/office/drawing/2014/main" id="{B1FB35B8-D8F1-1355-5572-5A576420A860}"/>
                </a:ext>
              </a:extLst>
            </p:cNvPr>
            <p:cNvSpPr/>
            <p:nvPr/>
          </p:nvSpPr>
          <p:spPr>
            <a:xfrm>
              <a:off x="10767120" y="6134252"/>
              <a:ext cx="1029668" cy="338529"/>
            </a:xfrm>
            <a:prstGeom prst="round2DiagRect">
              <a:avLst>
                <a:gd name="adj1" fmla="val 40054"/>
                <a:gd name="adj2" fmla="val 0"/>
              </a:avLst>
            </a:prstGeom>
            <a:solidFill>
              <a:srgbClr val="97FBDC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</a:t>
              </a:r>
            </a:p>
          </p:txBody>
        </p:sp>
      </p:grpSp>
      <p:sp>
        <p:nvSpPr>
          <p:cNvPr id="35" name="流程图: 文档 34">
            <a:extLst>
              <a:ext uri="{FF2B5EF4-FFF2-40B4-BE49-F238E27FC236}">
                <a16:creationId xmlns:a16="http://schemas.microsoft.com/office/drawing/2014/main" id="{4D111821-70A1-A43E-A8E1-8FE2082A9ACA}"/>
              </a:ext>
            </a:extLst>
          </p:cNvPr>
          <p:cNvSpPr/>
          <p:nvPr/>
        </p:nvSpPr>
        <p:spPr>
          <a:xfrm>
            <a:off x="1941134" y="5307363"/>
            <a:ext cx="2701986" cy="1178197"/>
          </a:xfrm>
          <a:prstGeom prst="flowChartDocumen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: 剪去单角 37">
            <a:extLst>
              <a:ext uri="{FF2B5EF4-FFF2-40B4-BE49-F238E27FC236}">
                <a16:creationId xmlns:a16="http://schemas.microsoft.com/office/drawing/2014/main" id="{270551D0-2F1C-0569-8E6E-1B0D4E08CFE2}"/>
              </a:ext>
            </a:extLst>
          </p:cNvPr>
          <p:cNvSpPr/>
          <p:nvPr/>
        </p:nvSpPr>
        <p:spPr>
          <a:xfrm>
            <a:off x="8265160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A</a:t>
            </a:r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548A0BFC-D8FF-15CE-CE03-D1F209CFF95E}"/>
              </a:ext>
            </a:extLst>
          </p:cNvPr>
          <p:cNvSpPr/>
          <p:nvPr/>
        </p:nvSpPr>
        <p:spPr>
          <a:xfrm>
            <a:off x="7904480" y="971752"/>
            <a:ext cx="1127760" cy="28064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7334319-C2A5-0F5D-1EF7-E2EEDA28FA5D}"/>
              </a:ext>
            </a:extLst>
          </p:cNvPr>
          <p:cNvCxnSpPr>
            <a:stCxn id="39" idx="2"/>
          </p:cNvCxnSpPr>
          <p:nvPr/>
        </p:nvCxnSpPr>
        <p:spPr>
          <a:xfrm>
            <a:off x="8468360" y="1252397"/>
            <a:ext cx="0" cy="407470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卷形: 水平 47">
            <a:extLst>
              <a:ext uri="{FF2B5EF4-FFF2-40B4-BE49-F238E27FC236}">
                <a16:creationId xmlns:a16="http://schemas.microsoft.com/office/drawing/2014/main" id="{8B5820B3-EE45-F4C1-1133-3D0FE48D3245}"/>
              </a:ext>
            </a:extLst>
          </p:cNvPr>
          <p:cNvSpPr/>
          <p:nvPr/>
        </p:nvSpPr>
        <p:spPr>
          <a:xfrm>
            <a:off x="2698214" y="5622088"/>
            <a:ext cx="1111714" cy="467360"/>
          </a:xfrm>
          <a:prstGeom prst="horizontalScroll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EmpService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0" name="!!箭头2">
            <a:extLst>
              <a:ext uri="{FF2B5EF4-FFF2-40B4-BE49-F238E27FC236}">
                <a16:creationId xmlns:a16="http://schemas.microsoft.com/office/drawing/2014/main" id="{469237B1-6C3A-087F-1638-F5C053F66906}"/>
              </a:ext>
            </a:extLst>
          </p:cNvPr>
          <p:cNvCxnSpPr>
            <a:stCxn id="22" idx="2"/>
            <a:endCxn id="35" idx="3"/>
          </p:cNvCxnSpPr>
          <p:nvPr/>
        </p:nvCxnSpPr>
        <p:spPr>
          <a:xfrm flipH="1" flipV="1">
            <a:off x="4643120" y="5896462"/>
            <a:ext cx="2275881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剪去单角 51">
            <a:extLst>
              <a:ext uri="{FF2B5EF4-FFF2-40B4-BE49-F238E27FC236}">
                <a16:creationId xmlns:a16="http://schemas.microsoft.com/office/drawing/2014/main" id="{855C59C7-9AEA-C423-D1D4-29CC6DF2FC71}"/>
              </a:ext>
            </a:extLst>
          </p:cNvPr>
          <p:cNvSpPr/>
          <p:nvPr/>
        </p:nvSpPr>
        <p:spPr>
          <a:xfrm>
            <a:off x="3840148" y="5622088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A</a:t>
            </a:r>
            <a:endParaRPr lang="zh-CN" altLang="en-US"/>
          </a:p>
        </p:txBody>
      </p:sp>
      <p:sp>
        <p:nvSpPr>
          <p:cNvPr id="53" name="矩形: 剪去单角 52">
            <a:extLst>
              <a:ext uri="{FF2B5EF4-FFF2-40B4-BE49-F238E27FC236}">
                <a16:creationId xmlns:a16="http://schemas.microsoft.com/office/drawing/2014/main" id="{20743AEB-BC6D-9675-EB7E-B3C741C46A6C}"/>
              </a:ext>
            </a:extLst>
          </p:cNvPr>
          <p:cNvSpPr/>
          <p:nvPr/>
        </p:nvSpPr>
        <p:spPr>
          <a:xfrm>
            <a:off x="8265160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A</a:t>
            </a:r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D4DE330-4292-C49C-FDC7-B16D12B5BF56}"/>
              </a:ext>
            </a:extLst>
          </p:cNvPr>
          <p:cNvSpPr/>
          <p:nvPr/>
        </p:nvSpPr>
        <p:spPr>
          <a:xfrm>
            <a:off x="8717396" y="1519422"/>
            <a:ext cx="1127760" cy="28064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!!箭头1">
            <a:extLst>
              <a:ext uri="{FF2B5EF4-FFF2-40B4-BE49-F238E27FC236}">
                <a16:creationId xmlns:a16="http://schemas.microsoft.com/office/drawing/2014/main" id="{A47E83FD-4C85-3987-4EF4-BC31606500E5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9281276" y="1800067"/>
            <a:ext cx="0" cy="35270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剪去单角 56">
            <a:extLst>
              <a:ext uri="{FF2B5EF4-FFF2-40B4-BE49-F238E27FC236}">
                <a16:creationId xmlns:a16="http://schemas.microsoft.com/office/drawing/2014/main" id="{BF491416-4F1D-780F-20FB-D6774B28A6F8}"/>
              </a:ext>
            </a:extLst>
          </p:cNvPr>
          <p:cNvSpPr/>
          <p:nvPr/>
        </p:nvSpPr>
        <p:spPr>
          <a:xfrm>
            <a:off x="9087386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B</a:t>
            </a:r>
            <a:endParaRPr lang="zh-CN" altLang="en-US"/>
          </a:p>
        </p:txBody>
      </p:sp>
      <p:sp>
        <p:nvSpPr>
          <p:cNvPr id="58" name="矩形: 剪去单角 57">
            <a:extLst>
              <a:ext uri="{FF2B5EF4-FFF2-40B4-BE49-F238E27FC236}">
                <a16:creationId xmlns:a16="http://schemas.microsoft.com/office/drawing/2014/main" id="{6536B222-0E8A-E87A-B2B3-38A5E144B38B}"/>
              </a:ext>
            </a:extLst>
          </p:cNvPr>
          <p:cNvSpPr/>
          <p:nvPr/>
        </p:nvSpPr>
        <p:spPr>
          <a:xfrm>
            <a:off x="9087386" y="5622088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B</a:t>
            </a:r>
            <a:endParaRPr lang="zh-CN" altLang="en-US"/>
          </a:p>
        </p:txBody>
      </p:sp>
      <p:sp>
        <p:nvSpPr>
          <p:cNvPr id="59" name="矩形: 剪去单角 58">
            <a:extLst>
              <a:ext uri="{FF2B5EF4-FFF2-40B4-BE49-F238E27FC236}">
                <a16:creationId xmlns:a16="http://schemas.microsoft.com/office/drawing/2014/main" id="{3713EAF2-098D-93E7-CC26-D54BDFE68888}"/>
              </a:ext>
            </a:extLst>
          </p:cNvPr>
          <p:cNvSpPr/>
          <p:nvPr/>
        </p:nvSpPr>
        <p:spPr>
          <a:xfrm>
            <a:off x="3844861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B</a:t>
            </a:r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EF1A497-3864-70DF-9CBA-26421FAB8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0984" y="4487447"/>
            <a:ext cx="367017" cy="463284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869C456-2F79-28C0-6B6F-FC465B627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020" y="5382203"/>
            <a:ext cx="367017" cy="463284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704906E2-226E-A104-720F-54E88B74B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868" y="5370690"/>
            <a:ext cx="2002384" cy="463284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06352058-E75D-C339-BE2A-4403ED1DDC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175" y="4402421"/>
            <a:ext cx="2301124" cy="5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6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-0.36289 3.7037E-6 " pathEditMode="relative" rAng="0" ptsTypes="AA">
                                      <p:cBhvr>
                                        <p:cTn id="7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51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944 0 L 0 0 E" pathEditMode="relative" ptsTypes="">
                                      <p:cBhvr>
                                        <p:cTn id="7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9997 -0.001202 E" pathEditMode="relative" ptsTypes="">
                                      <p:cBhvr>
                                        <p:cTn id="125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997 0.001202 L 0 0 E" pathEditMode="relative" ptsTypes="">
                                      <p:cBhvr>
                                        <p:cTn id="12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75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75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35" grpId="0" animBg="1"/>
      <p:bldP spid="38" grpId="0" animBg="1"/>
      <p:bldP spid="38" grpId="1" animBg="1"/>
      <p:bldP spid="38" grpId="2" animBg="1"/>
      <p:bldP spid="38" grpId="3" animBg="1"/>
      <p:bldP spid="38" grpId="4" animBg="1"/>
      <p:bldP spid="39" grpId="0" animBg="1"/>
      <p:bldP spid="39" grpId="1" animBg="1"/>
      <p:bldP spid="48" grpId="0" animBg="1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4" grpId="0" animBg="1"/>
      <p:bldP spid="57" grpId="0" animBg="1"/>
      <p:bldP spid="58" grpId="0" animBg="1"/>
      <p:bldP spid="58" grpId="1" animBg="1"/>
      <p:bldP spid="58" grpId="2" animBg="1"/>
      <p:bldP spid="58" grpId="3" animBg="1"/>
      <p:bldP spid="59" grpId="0" animBg="1"/>
      <p:bldP spid="59" grpId="1" animBg="1"/>
      <p:bldP spid="59" grpId="2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92EC13D-C5C3-4AAF-D8C8-5306BB9F5FF8}"/>
              </a:ext>
            </a:extLst>
          </p:cNvPr>
          <p:cNvSpPr/>
          <p:nvPr/>
        </p:nvSpPr>
        <p:spPr>
          <a:xfrm>
            <a:off x="921777" y="1455526"/>
            <a:ext cx="10318376" cy="3946947"/>
          </a:xfrm>
          <a:prstGeom prst="roundRect">
            <a:avLst>
              <a:gd name="adj" fmla="val 3339"/>
            </a:avLst>
          </a:prstGeom>
          <a:solidFill>
            <a:srgbClr val="C00000">
              <a:alpha val="7843"/>
            </a:srgbClr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4568130" cy="517190"/>
          </a:xfrm>
        </p:spPr>
        <p:txBody>
          <a:bodyPr/>
          <a:lstStyle/>
          <a:p>
            <a:r>
              <a:rPr lang="zh-CN" altLang="en-US"/>
              <a:t>分层解耦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AE3082A-8958-D249-358B-8559875CD439}"/>
              </a:ext>
            </a:extLst>
          </p:cNvPr>
          <p:cNvCxnSpPr>
            <a:cxnSpLocks/>
          </p:cNvCxnSpPr>
          <p:nvPr/>
        </p:nvCxnSpPr>
        <p:spPr>
          <a:xfrm>
            <a:off x="5891237" y="1823193"/>
            <a:ext cx="0" cy="34773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图片 4">
            <a:extLst>
              <a:ext uri="{FF2B5EF4-FFF2-40B4-BE49-F238E27FC236}">
                <a16:creationId xmlns:a16="http://schemas.microsoft.com/office/drawing/2014/main" id="{8AE51C13-1A3A-C6E6-DCC0-88CF63277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59"/>
          <a:stretch/>
        </p:blipFill>
        <p:spPr>
          <a:xfrm>
            <a:off x="1822714" y="2274086"/>
            <a:ext cx="3832327" cy="1826890"/>
          </a:xfrm>
          <a:prstGeom prst="roundRect">
            <a:avLst>
              <a:gd name="adj" fmla="val 3363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2" name="!!图片 6">
            <a:extLst>
              <a:ext uri="{FF2B5EF4-FFF2-40B4-BE49-F238E27FC236}">
                <a16:creationId xmlns:a16="http://schemas.microsoft.com/office/drawing/2014/main" id="{71806906-02D8-CD4F-57FC-0878BA2F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11" y="1616416"/>
            <a:ext cx="3292644" cy="2143761"/>
          </a:xfrm>
          <a:prstGeom prst="roundRect">
            <a:avLst>
              <a:gd name="adj" fmla="val 282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2A9DF-699A-F648-58C7-D60B8F52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660" y="1975405"/>
            <a:ext cx="3221900" cy="2070898"/>
          </a:xfrm>
          <a:prstGeom prst="roundRect">
            <a:avLst>
              <a:gd name="adj" fmla="val 214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DD7B5C-5F59-DCB4-4BD9-68685A99A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407" b="10907"/>
          <a:stretch/>
        </p:blipFill>
        <p:spPr>
          <a:xfrm>
            <a:off x="4324195" y="2603920"/>
            <a:ext cx="1171495" cy="1235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2DEAA15-3E8C-F844-B9B6-F64D6017B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537" y="2626507"/>
            <a:ext cx="1402406" cy="123578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28EB08-B1A6-2C11-662B-6BC3C75FFD22}"/>
              </a:ext>
            </a:extLst>
          </p:cNvPr>
          <p:cNvGrpSpPr/>
          <p:nvPr/>
        </p:nvGrpSpPr>
        <p:grpSpPr>
          <a:xfrm>
            <a:off x="6371689" y="4425583"/>
            <a:ext cx="3696871" cy="732745"/>
            <a:chOff x="6845401" y="5334876"/>
            <a:chExt cx="4951387" cy="1138717"/>
          </a:xfrm>
        </p:grpSpPr>
        <p:sp>
          <p:nvSpPr>
            <p:cNvPr id="22" name="矩形: 对角圆角 21">
              <a:extLst>
                <a:ext uri="{FF2B5EF4-FFF2-40B4-BE49-F238E27FC236}">
                  <a16:creationId xmlns:a16="http://schemas.microsoft.com/office/drawing/2014/main" id="{9B0A73CD-9797-0269-AD23-59E38683D27F}"/>
                </a:ext>
              </a:extLst>
            </p:cNvPr>
            <p:cNvSpPr/>
            <p:nvPr/>
          </p:nvSpPr>
          <p:spPr>
            <a:xfrm>
              <a:off x="6845401" y="5334876"/>
              <a:ext cx="4951387" cy="1138717"/>
            </a:xfrm>
            <a:prstGeom prst="round2DiagRect">
              <a:avLst>
                <a:gd name="adj1" fmla="val 10858"/>
                <a:gd name="adj2" fmla="val 0"/>
              </a:avLst>
            </a:prstGeom>
            <a:gradFill flip="none" rotWithShape="1">
              <a:gsLst>
                <a:gs pos="0">
                  <a:srgbClr val="56F8C5">
                    <a:tint val="66000"/>
                    <a:satMod val="160000"/>
                  </a:srgbClr>
                </a:gs>
                <a:gs pos="0">
                  <a:srgbClr val="56F8C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FFFFF"/>
                </a:solidFill>
                <a:ea typeface="inpin heiti" panose="00000500000000000000" pitchFamily="2" charset="-122"/>
              </a:endParaRPr>
            </a:p>
          </p:txBody>
        </p:sp>
        <p:sp>
          <p:nvSpPr>
            <p:cNvPr id="23" name="矩形: 对角圆角 22">
              <a:extLst>
                <a:ext uri="{FF2B5EF4-FFF2-40B4-BE49-F238E27FC236}">
                  <a16:creationId xmlns:a16="http://schemas.microsoft.com/office/drawing/2014/main" id="{B1FB35B8-D8F1-1355-5572-5A576420A860}"/>
                </a:ext>
              </a:extLst>
            </p:cNvPr>
            <p:cNvSpPr/>
            <p:nvPr/>
          </p:nvSpPr>
          <p:spPr>
            <a:xfrm>
              <a:off x="10767120" y="6134252"/>
              <a:ext cx="1029668" cy="338529"/>
            </a:xfrm>
            <a:prstGeom prst="round2DiagRect">
              <a:avLst>
                <a:gd name="adj1" fmla="val 40054"/>
                <a:gd name="adj2" fmla="val 0"/>
              </a:avLst>
            </a:prstGeom>
            <a:solidFill>
              <a:srgbClr val="97FBDC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</a:t>
              </a:r>
            </a:p>
          </p:txBody>
        </p:sp>
      </p:grpSp>
      <p:sp>
        <p:nvSpPr>
          <p:cNvPr id="35" name="流程图: 文档 34">
            <a:extLst>
              <a:ext uri="{FF2B5EF4-FFF2-40B4-BE49-F238E27FC236}">
                <a16:creationId xmlns:a16="http://schemas.microsoft.com/office/drawing/2014/main" id="{4D111821-70A1-A43E-A8E1-8FE2082A9ACA}"/>
              </a:ext>
            </a:extLst>
          </p:cNvPr>
          <p:cNvSpPr/>
          <p:nvPr/>
        </p:nvSpPr>
        <p:spPr>
          <a:xfrm>
            <a:off x="2655047" y="4412880"/>
            <a:ext cx="2017393" cy="758149"/>
          </a:xfrm>
          <a:prstGeom prst="flowChartDocumen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0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8" name="卷形: 水平 47">
            <a:extLst>
              <a:ext uri="{FF2B5EF4-FFF2-40B4-BE49-F238E27FC236}">
                <a16:creationId xmlns:a16="http://schemas.microsoft.com/office/drawing/2014/main" id="{8B5820B3-EE45-F4C1-1133-3D0FE48D3245}"/>
              </a:ext>
            </a:extLst>
          </p:cNvPr>
          <p:cNvSpPr/>
          <p:nvPr/>
        </p:nvSpPr>
        <p:spPr>
          <a:xfrm>
            <a:off x="3220309" y="4615400"/>
            <a:ext cx="830043" cy="300738"/>
          </a:xfrm>
          <a:prstGeom prst="horizontalScroll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EmpService</a:t>
            </a:r>
            <a:endParaRPr lang="zh-CN" altLang="en-US" sz="8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0" name="!!箭头2">
            <a:extLst>
              <a:ext uri="{FF2B5EF4-FFF2-40B4-BE49-F238E27FC236}">
                <a16:creationId xmlns:a16="http://schemas.microsoft.com/office/drawing/2014/main" id="{469237B1-6C3A-087F-1638-F5C053F66906}"/>
              </a:ext>
            </a:extLst>
          </p:cNvPr>
          <p:cNvCxnSpPr>
            <a:stCxn id="22" idx="2"/>
            <a:endCxn id="35" idx="3"/>
          </p:cNvCxnSpPr>
          <p:nvPr/>
        </p:nvCxnSpPr>
        <p:spPr>
          <a:xfrm flipH="1" flipV="1">
            <a:off x="4672440" y="4791955"/>
            <a:ext cx="1699249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D4DE330-4292-C49C-FDC7-B16D12B5BF56}"/>
              </a:ext>
            </a:extLst>
          </p:cNvPr>
          <p:cNvSpPr/>
          <p:nvPr/>
        </p:nvSpPr>
        <p:spPr>
          <a:xfrm>
            <a:off x="7714431" y="1975405"/>
            <a:ext cx="842023" cy="18059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cxnSp>
        <p:nvCxnSpPr>
          <p:cNvPr id="55" name="!!箭头1">
            <a:extLst>
              <a:ext uri="{FF2B5EF4-FFF2-40B4-BE49-F238E27FC236}">
                <a16:creationId xmlns:a16="http://schemas.microsoft.com/office/drawing/2014/main" id="{A47E83FD-4C85-3987-4EF4-BC31606500E5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8135443" y="2155995"/>
            <a:ext cx="0" cy="22695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剪去单角 56">
            <a:extLst>
              <a:ext uri="{FF2B5EF4-FFF2-40B4-BE49-F238E27FC236}">
                <a16:creationId xmlns:a16="http://schemas.microsoft.com/office/drawing/2014/main" id="{BF491416-4F1D-780F-20FB-D6774B28A6F8}"/>
              </a:ext>
            </a:extLst>
          </p:cNvPr>
          <p:cNvSpPr/>
          <p:nvPr/>
        </p:nvSpPr>
        <p:spPr>
          <a:xfrm>
            <a:off x="7990678" y="4610095"/>
            <a:ext cx="303432" cy="300738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/>
              <a:t> B</a:t>
            </a:r>
            <a:endParaRPr lang="zh-CN" altLang="en-US" sz="1050"/>
          </a:p>
        </p:txBody>
      </p:sp>
      <p:sp>
        <p:nvSpPr>
          <p:cNvPr id="58" name="矩形: 剪去单角 57">
            <a:extLst>
              <a:ext uri="{FF2B5EF4-FFF2-40B4-BE49-F238E27FC236}">
                <a16:creationId xmlns:a16="http://schemas.microsoft.com/office/drawing/2014/main" id="{6536B222-0E8A-E87A-B2B3-38A5E144B38B}"/>
              </a:ext>
            </a:extLst>
          </p:cNvPr>
          <p:cNvSpPr/>
          <p:nvPr/>
        </p:nvSpPr>
        <p:spPr>
          <a:xfrm>
            <a:off x="7990678" y="4615400"/>
            <a:ext cx="303432" cy="300738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/>
              <a:t> B</a:t>
            </a:r>
            <a:endParaRPr lang="zh-CN" altLang="en-US" sz="1050"/>
          </a:p>
        </p:txBody>
      </p:sp>
      <p:sp>
        <p:nvSpPr>
          <p:cNvPr id="59" name="矩形: 剪去单角 58">
            <a:extLst>
              <a:ext uri="{FF2B5EF4-FFF2-40B4-BE49-F238E27FC236}">
                <a16:creationId xmlns:a16="http://schemas.microsoft.com/office/drawing/2014/main" id="{3713EAF2-098D-93E7-CC26-D54BDFE68888}"/>
              </a:ext>
            </a:extLst>
          </p:cNvPr>
          <p:cNvSpPr/>
          <p:nvPr/>
        </p:nvSpPr>
        <p:spPr>
          <a:xfrm>
            <a:off x="4099195" y="4610095"/>
            <a:ext cx="303432" cy="300738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/>
              <a:t> B</a:t>
            </a:r>
            <a:endParaRPr lang="zh-CN" altLang="en-US" sz="1050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04906E2-226E-A104-720F-54E88B74B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6382" y="4466342"/>
            <a:ext cx="1495047" cy="298115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06352058-E75D-C339-BE2A-4403ED1DDC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101" y="3848645"/>
            <a:ext cx="1718096" cy="33517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D9AEF75-BA44-0C6D-449E-1F24B55502FE}"/>
              </a:ext>
            </a:extLst>
          </p:cNvPr>
          <p:cNvGrpSpPr/>
          <p:nvPr/>
        </p:nvGrpSpPr>
        <p:grpSpPr>
          <a:xfrm>
            <a:off x="921777" y="5557863"/>
            <a:ext cx="10318376" cy="1178466"/>
            <a:chOff x="779930" y="5374844"/>
            <a:chExt cx="10318376" cy="1178466"/>
          </a:xfrm>
        </p:grpSpPr>
        <p:sp>
          <p:nvSpPr>
            <p:cNvPr id="7" name="矩形: 对角圆角 6">
              <a:extLst>
                <a:ext uri="{FF2B5EF4-FFF2-40B4-BE49-F238E27FC236}">
                  <a16:creationId xmlns:a16="http://schemas.microsoft.com/office/drawing/2014/main" id="{A8647D78-0304-9C39-FAFC-C8FCB94CDBEC}"/>
                </a:ext>
              </a:extLst>
            </p:cNvPr>
            <p:cNvSpPr/>
            <p:nvPr/>
          </p:nvSpPr>
          <p:spPr>
            <a:xfrm>
              <a:off x="779930" y="5374844"/>
              <a:ext cx="10318376" cy="1178466"/>
            </a:xfrm>
            <a:prstGeom prst="round2DiagRect">
              <a:avLst>
                <a:gd name="adj1" fmla="val 0"/>
                <a:gd name="adj2" fmla="val 16279"/>
              </a:avLst>
            </a:prstGeom>
            <a:solidFill>
              <a:srgbClr val="97FBDC">
                <a:alpha val="20000"/>
              </a:srgb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E349554-63B3-176A-7A5F-E43D584CC3F2}"/>
                </a:ext>
              </a:extLst>
            </p:cNvPr>
            <p:cNvSpPr txBox="1"/>
            <p:nvPr/>
          </p:nvSpPr>
          <p:spPr>
            <a:xfrm>
              <a:off x="898428" y="5376960"/>
              <a:ext cx="10065407" cy="11657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控制反转：</a:t>
              </a: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nversion 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 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ontrol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，简称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IOC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r>
                <a:rPr kumimoji="1" lang="zh-CN" altLang="en-US" sz="1400">
                  <a:solidFill>
                    <a:srgbClr val="595959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对象的创建控制权由程序自身转移到</a:t>
              </a:r>
              <a:r>
                <a:rPr kumimoji="1"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外部（容器）</a:t>
              </a:r>
              <a:r>
                <a:rPr kumimoji="1" lang="zh-CN" altLang="en-US" sz="1400">
                  <a:solidFill>
                    <a:srgbClr val="595959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，这种思想称为控制反转。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依赖注入：</a:t>
              </a: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ependency 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njection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，简称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DI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r>
                <a:rPr lang="zh-CN" altLang="en-US" sz="1400">
                  <a:solidFill>
                    <a:srgbClr val="59595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容器为应用程序提供运行时，所依赖的资源，称之为依赖注入。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Bean</a:t>
              </a:r>
              <a:r>
                <a:rPr lang="zh-CN" alt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对象：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IOC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容器中创建、管理的对象，称之为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bean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13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539048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/>
              <a:t>分层解耦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IOC &amp; DI</a:t>
            </a:r>
            <a:r>
              <a:rPr lang="zh-CN" altLang="en-US">
                <a:solidFill>
                  <a:srgbClr val="C00000"/>
                </a:solidFill>
              </a:rPr>
              <a:t>入门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00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5C6FE16-4E69-1C32-5B05-BD5CB7DB4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IOC &amp; DI</a:t>
            </a:r>
            <a:r>
              <a:rPr lang="zh-CN" altLang="en-US"/>
              <a:t> 入门</a:t>
            </a:r>
            <a:endParaRPr lang="en-US" altLang="zh-CN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69C4B14-A1AB-9A40-592F-1E3AC8EF91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6567" y="1671415"/>
            <a:ext cx="9214230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400"/>
              <a:t>①</a:t>
            </a:r>
            <a:r>
              <a:rPr lang="en-US" altLang="zh-CN" sz="1400"/>
              <a:t>. Service</a:t>
            </a:r>
            <a:r>
              <a:rPr lang="zh-CN" altLang="en-US" sz="1400"/>
              <a:t>层 及 </a:t>
            </a:r>
            <a:r>
              <a:rPr lang="en-US" altLang="zh-CN" sz="1400"/>
              <a:t>Dao</a:t>
            </a:r>
            <a:r>
              <a:rPr lang="zh-CN" altLang="en-US" sz="1400"/>
              <a:t>层的实现类，交给</a:t>
            </a:r>
            <a:r>
              <a:rPr lang="en-US" altLang="zh-CN" sz="1400"/>
              <a:t>IOC</a:t>
            </a:r>
            <a:r>
              <a:rPr lang="zh-CN" altLang="en-US" sz="1400"/>
              <a:t>容器管理。</a:t>
            </a:r>
            <a:endParaRPr lang="en-US" altLang="zh-CN" sz="1400"/>
          </a:p>
          <a:p>
            <a:pPr>
              <a:lnSpc>
                <a:spcPct val="200000"/>
              </a:lnSpc>
            </a:pPr>
            <a:r>
              <a:rPr lang="zh-CN" altLang="en-US" sz="1400"/>
              <a:t>②</a:t>
            </a:r>
            <a:r>
              <a:rPr lang="en-US" altLang="zh-CN" sz="1400"/>
              <a:t>. </a:t>
            </a:r>
            <a:r>
              <a:rPr lang="zh-CN" altLang="en-US" sz="1400"/>
              <a:t>为</a:t>
            </a:r>
            <a:r>
              <a:rPr lang="en-US" altLang="zh-CN" sz="1400"/>
              <a:t>Controller</a:t>
            </a:r>
            <a:r>
              <a:rPr lang="zh-CN" altLang="en-US" sz="1400"/>
              <a:t>及</a:t>
            </a:r>
            <a:r>
              <a:rPr lang="en-US" altLang="zh-CN" sz="1400"/>
              <a:t>Service</a:t>
            </a:r>
            <a:r>
              <a:rPr lang="zh-CN" altLang="en-US" sz="1400"/>
              <a:t>注入运行时，依赖的对象。</a:t>
            </a:r>
            <a:endParaRPr lang="en-US" altLang="zh-CN" sz="1400"/>
          </a:p>
          <a:p>
            <a:pPr>
              <a:lnSpc>
                <a:spcPct val="200000"/>
              </a:lnSpc>
            </a:pPr>
            <a:r>
              <a:rPr lang="zh-CN" altLang="en-US" sz="1400"/>
              <a:t>③</a:t>
            </a:r>
            <a:r>
              <a:rPr lang="en-US" altLang="zh-CN" sz="1400"/>
              <a:t>. </a:t>
            </a:r>
            <a:r>
              <a:rPr lang="zh-CN" altLang="en-US" sz="1400"/>
              <a:t>运行测试。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FC10A1-67BD-92FB-F920-F7A625F4161C}"/>
              </a:ext>
            </a:extLst>
          </p:cNvPr>
          <p:cNvSpPr/>
          <p:nvPr/>
        </p:nvSpPr>
        <p:spPr>
          <a:xfrm>
            <a:off x="6491565" y="951271"/>
            <a:ext cx="4918116" cy="303816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Exception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DF6F35A-B61E-3BDC-F31B-54B3736267F4}"/>
              </a:ext>
            </a:extLst>
          </p:cNvPr>
          <p:cNvSpPr/>
          <p:nvPr/>
        </p:nvSpPr>
        <p:spPr>
          <a:xfrm>
            <a:off x="6485992" y="4086512"/>
            <a:ext cx="4918116" cy="2477729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ServiceA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//调用 dao 层, 查询数据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//……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C2CF6D3-38E5-D70B-1041-C7B89186B96F}"/>
              </a:ext>
            </a:extLst>
          </p:cNvPr>
          <p:cNvSpPr/>
          <p:nvPr/>
        </p:nvSpPr>
        <p:spPr>
          <a:xfrm>
            <a:off x="1176567" y="3526073"/>
            <a:ext cx="5071833" cy="303816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DaoA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从文件中查询数据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file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this.getClass()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.getClassLoader().getResource(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.xml"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).getFile();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XmlParserUtils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,Emp.class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03AA60-03E3-7F70-50E4-74EC5601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121" y="4153353"/>
            <a:ext cx="1295512" cy="2133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8638B0B-93EA-AE37-29E5-143FBFAC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2" y="3602531"/>
            <a:ext cx="1295512" cy="2133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F4E9D9C-DD8F-1C82-609F-7E292801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231" y="1562478"/>
            <a:ext cx="1295512" cy="21337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A43BB6A-86ED-1E03-174C-310BC0F8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231" y="4733673"/>
            <a:ext cx="1295512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5C6FE16-4E69-1C32-5B05-BD5CB7DB4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IOC &amp; DI</a:t>
            </a:r>
            <a:r>
              <a:rPr lang="zh-CN" altLang="en-US"/>
              <a:t> 入门</a:t>
            </a:r>
            <a:endParaRPr lang="en-US" altLang="zh-CN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69C4B14-A1AB-9A40-592F-1E3AC8EF91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8970" y="1624522"/>
            <a:ext cx="9214230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/>
              <a:t>①</a:t>
            </a:r>
            <a:r>
              <a:rPr lang="en-US" altLang="zh-CN"/>
              <a:t>. Service</a:t>
            </a:r>
            <a:r>
              <a:rPr lang="zh-CN" altLang="en-US"/>
              <a:t>层 及 </a:t>
            </a:r>
            <a:r>
              <a:rPr lang="en-US" altLang="zh-CN"/>
              <a:t>Dao</a:t>
            </a:r>
            <a:r>
              <a:rPr lang="zh-CN" altLang="en-US"/>
              <a:t>层的实现类，交给</a:t>
            </a:r>
            <a:r>
              <a:rPr lang="en-US" altLang="zh-CN"/>
              <a:t>IOC</a:t>
            </a:r>
            <a:r>
              <a:rPr lang="zh-CN" altLang="en-US"/>
              <a:t>容器管理。</a:t>
            </a:r>
            <a:endParaRPr lang="en-US" altLang="zh-CN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C2CF6D3-38E5-D70B-1041-C7B89186B96F}"/>
              </a:ext>
            </a:extLst>
          </p:cNvPr>
          <p:cNvSpPr/>
          <p:nvPr/>
        </p:nvSpPr>
        <p:spPr>
          <a:xfrm>
            <a:off x="1245392" y="2261419"/>
            <a:ext cx="7329648" cy="2652021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DaoA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从文件中查询数据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file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this.getClass()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.getClassLoader().getResource(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.xml"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).getFile();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XmlParserUtils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,Emp.class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DF6F35A-B61E-3BDC-F31B-54B3736267F4}"/>
              </a:ext>
            </a:extLst>
          </p:cNvPr>
          <p:cNvSpPr/>
          <p:nvPr/>
        </p:nvSpPr>
        <p:spPr>
          <a:xfrm>
            <a:off x="5854454" y="3918617"/>
            <a:ext cx="5555226" cy="241335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ServiceA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//调用 dao 层, 查询数据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//……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3593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5C6FE16-4E69-1C32-5B05-BD5CB7DB4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IOC &amp; DI</a:t>
            </a:r>
            <a:r>
              <a:rPr lang="zh-CN" altLang="en-US"/>
              <a:t> 入门</a:t>
            </a:r>
            <a:endParaRPr lang="en-US" altLang="zh-CN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69C4B14-A1AB-9A40-592F-1E3AC8EF91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3322" y="1696372"/>
            <a:ext cx="9214230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/>
              <a:t>②</a:t>
            </a:r>
            <a:r>
              <a:rPr lang="en-US" altLang="zh-CN"/>
              <a:t>. </a:t>
            </a:r>
            <a:r>
              <a:rPr lang="zh-CN" altLang="en-US"/>
              <a:t>为</a:t>
            </a:r>
            <a:r>
              <a:rPr lang="en-US" altLang="zh-CN"/>
              <a:t>Controller</a:t>
            </a:r>
            <a:r>
              <a:rPr lang="zh-CN" altLang="en-US"/>
              <a:t>及</a:t>
            </a:r>
            <a:r>
              <a:rPr lang="en-US" altLang="zh-CN"/>
              <a:t>Service</a:t>
            </a:r>
            <a:r>
              <a:rPr lang="zh-CN" altLang="en-US"/>
              <a:t>注入运行时，依赖的对象。</a:t>
            </a:r>
            <a:endParaRPr lang="en-US" altLang="zh-CN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FC10A1-67BD-92FB-F920-F7A625F4161C}"/>
              </a:ext>
            </a:extLst>
          </p:cNvPr>
          <p:cNvSpPr/>
          <p:nvPr/>
        </p:nvSpPr>
        <p:spPr>
          <a:xfrm>
            <a:off x="1225872" y="2395147"/>
            <a:ext cx="4918116" cy="303816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Exception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DF6F35A-B61E-3BDC-F31B-54B3736267F4}"/>
              </a:ext>
            </a:extLst>
          </p:cNvPr>
          <p:cNvSpPr/>
          <p:nvPr/>
        </p:nvSpPr>
        <p:spPr>
          <a:xfrm>
            <a:off x="6491564" y="2392517"/>
            <a:ext cx="4918116" cy="2477729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ServiceA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//调用 dao 层, 查询数据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.list</a:t>
            </a:r>
            <a:r>
              <a:rPr lang="en-US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//……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800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5C6FE16-4E69-1C32-5B05-BD5CB7DB4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IOC &amp; DI</a:t>
            </a:r>
            <a:r>
              <a:rPr lang="zh-CN" altLang="en-US"/>
              <a:t> 入门</a:t>
            </a:r>
            <a:endParaRPr lang="en-US" altLang="zh-CN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69C4B14-A1AB-9A40-592F-1E3AC8EF91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9032" y="1737012"/>
            <a:ext cx="9214230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/>
              <a:t>③</a:t>
            </a:r>
            <a:r>
              <a:rPr lang="en-US" altLang="zh-CN"/>
              <a:t>. </a:t>
            </a:r>
            <a:r>
              <a:rPr lang="zh-CN" altLang="en-US"/>
              <a:t>运行测试。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A43569-97D5-0E7E-4B41-2A09BBFA4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2" y="2414940"/>
            <a:ext cx="9989574" cy="4064058"/>
          </a:xfrm>
          <a:prstGeom prst="roundRect">
            <a:avLst>
              <a:gd name="adj" fmla="val 2151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F8F6CD4-DC07-6DF7-10E7-F9DE9123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370" y="1938075"/>
            <a:ext cx="7295005" cy="2981850"/>
          </a:xfrm>
          <a:prstGeom prst="roundRect">
            <a:avLst>
              <a:gd name="adj" fmla="val 2225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531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539048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/>
              <a:t>分层解耦</a:t>
            </a:r>
            <a:endParaRPr lang="en-US" altLang="zh-CN"/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IOC</a:t>
            </a:r>
            <a:r>
              <a:rPr lang="zh-CN" altLang="en-US">
                <a:solidFill>
                  <a:srgbClr val="C00000"/>
                </a:solidFill>
              </a:rPr>
              <a:t>详解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895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4BF372-5626-2E0F-E3D7-4D073FAF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6024217" cy="517190"/>
          </a:xfrm>
        </p:spPr>
        <p:txBody>
          <a:bodyPr/>
          <a:lstStyle/>
          <a:p>
            <a:r>
              <a:rPr lang="en-US" altLang="zh-CN"/>
              <a:t>Bean</a:t>
            </a:r>
            <a:r>
              <a:rPr lang="zh-CN" altLang="en-US"/>
              <a:t>的声明</a:t>
            </a:r>
          </a:p>
        </p:txBody>
      </p:sp>
      <p:sp>
        <p:nvSpPr>
          <p:cNvPr id="6" name="文本占位符 14">
            <a:extLst>
              <a:ext uri="{FF2B5EF4-FFF2-40B4-BE49-F238E27FC236}">
                <a16:creationId xmlns:a16="http://schemas.microsoft.com/office/drawing/2014/main" id="{319CDE19-4D51-DC83-4A30-FE9EADBD44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49598" cy="51719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zh-CN" altLang="en-US"/>
              <a:t>要把某个对象交给</a:t>
            </a:r>
            <a:r>
              <a:rPr lang="en-US" altLang="zh-CN"/>
              <a:t>IOC</a:t>
            </a:r>
            <a:r>
              <a:rPr lang="zh-CN" altLang="en-US"/>
              <a:t>容器管理，需要在对应的类上加上如下注解之一：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CC417F6-32A8-6CE2-9ECD-8D310792C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157134"/>
              </p:ext>
            </p:extLst>
          </p:nvPr>
        </p:nvGraphicFramePr>
        <p:xfrm>
          <a:off x="795303" y="2219100"/>
          <a:ext cx="10728957" cy="2304000"/>
        </p:xfrm>
        <a:graphic>
          <a:graphicData uri="http://schemas.openxmlformats.org/drawingml/2006/table">
            <a:tbl>
              <a:tblPr/>
              <a:tblGrid>
                <a:gridCol w="2341617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39365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4993690">
                  <a:extLst>
                    <a:ext uri="{9D8B030D-6E8A-4147-A177-3AD203B41FA5}">
                      <a16:colId xmlns:a16="http://schemas.microsoft.com/office/drawing/2014/main" val="708555821"/>
                    </a:ext>
                  </a:extLst>
                </a:gridCol>
              </a:tblGrid>
              <a:tr h="5175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注解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位置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@Component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声明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bean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的基础注解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不属于以下三类时，用此注解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@Controller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@Component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的衍生注解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标注在控制器类上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@Service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@Component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的衍生注解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标注在业务类上</a:t>
                      </a:r>
                      <a:endParaRPr kumimoji="0" lang="en-US" altLang="zh-CN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@Repository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@Component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的衍生注解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标注在数据访问类上（由于与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mybatis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整合，用的少）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</a:tbl>
          </a:graphicData>
        </a:graphic>
      </p:graphicFrame>
      <p:sp>
        <p:nvSpPr>
          <p:cNvPr id="8" name="!!矩形: 对角圆角 9">
            <a:extLst>
              <a:ext uri="{FF2B5EF4-FFF2-40B4-BE49-F238E27FC236}">
                <a16:creationId xmlns:a16="http://schemas.microsoft.com/office/drawing/2014/main" id="{74A6F2CA-40A9-BB3A-4930-D4103813C7A9}"/>
              </a:ext>
            </a:extLst>
          </p:cNvPr>
          <p:cNvSpPr/>
          <p:nvPr/>
        </p:nvSpPr>
        <p:spPr>
          <a:xfrm>
            <a:off x="10598198" y="776938"/>
            <a:ext cx="1113400" cy="1382790"/>
          </a:xfrm>
          <a:prstGeom prst="round2DiagRect">
            <a:avLst/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endParaRPr lang="en-US" altLang="zh-CN" sz="10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9" name="!!矩形: 对角圆角 10">
            <a:extLst>
              <a:ext uri="{FF2B5EF4-FFF2-40B4-BE49-F238E27FC236}">
                <a16:creationId xmlns:a16="http://schemas.microsoft.com/office/drawing/2014/main" id="{976C6154-4E5D-75DC-A443-852EDD01228D}"/>
              </a:ext>
            </a:extLst>
          </p:cNvPr>
          <p:cNvSpPr/>
          <p:nvPr/>
        </p:nvSpPr>
        <p:spPr>
          <a:xfrm>
            <a:off x="8857458" y="776938"/>
            <a:ext cx="1113400" cy="1382790"/>
          </a:xfrm>
          <a:prstGeom prst="round2DiagRect">
            <a:avLst/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endParaRPr lang="en-US" altLang="zh-CN" sz="10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逻辑处理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矩形: 对角圆角 11">
            <a:extLst>
              <a:ext uri="{FF2B5EF4-FFF2-40B4-BE49-F238E27FC236}">
                <a16:creationId xmlns:a16="http://schemas.microsoft.com/office/drawing/2014/main" id="{1F980B2E-A0A3-7A7D-A2E9-09265AE39DF0}"/>
              </a:ext>
            </a:extLst>
          </p:cNvPr>
          <p:cNvSpPr/>
          <p:nvPr/>
        </p:nvSpPr>
        <p:spPr>
          <a:xfrm>
            <a:off x="7116718" y="780534"/>
            <a:ext cx="1113401" cy="1414274"/>
          </a:xfrm>
          <a:prstGeom prst="round2DiagRect">
            <a:avLst/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endParaRPr lang="en-US" altLang="zh-CN" sz="105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请求处理、响应数据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46626B1-5340-BDCF-5ABC-81EFC2ED40A0}"/>
              </a:ext>
            </a:extLst>
          </p:cNvPr>
          <p:cNvSpPr/>
          <p:nvPr/>
        </p:nvSpPr>
        <p:spPr>
          <a:xfrm>
            <a:off x="8329746" y="1294776"/>
            <a:ext cx="428084" cy="385789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3D05D797-D81B-9164-7137-979C44CCFF00}"/>
              </a:ext>
            </a:extLst>
          </p:cNvPr>
          <p:cNvSpPr/>
          <p:nvPr/>
        </p:nvSpPr>
        <p:spPr>
          <a:xfrm>
            <a:off x="10070486" y="1294776"/>
            <a:ext cx="428084" cy="385789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F5CE8CC-0047-EE92-EF44-BC70927A5947}"/>
              </a:ext>
            </a:extLst>
          </p:cNvPr>
          <p:cNvGrpSpPr/>
          <p:nvPr/>
        </p:nvGrpSpPr>
        <p:grpSpPr>
          <a:xfrm>
            <a:off x="710880" y="5257569"/>
            <a:ext cx="10813380" cy="1201246"/>
            <a:chOff x="1048333" y="5599088"/>
            <a:chExt cx="10224097" cy="1201246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351C6B63-8F92-2E2D-EEFC-7ED826EBC4B3}"/>
                </a:ext>
              </a:extLst>
            </p:cNvPr>
            <p:cNvSpPr txBox="1"/>
            <p:nvPr/>
          </p:nvSpPr>
          <p:spPr>
            <a:xfrm>
              <a:off x="1496975" y="5969554"/>
              <a:ext cx="9542236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声明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bean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的时候，可以通过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value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属性指定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bean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的名字，如果没有指定，默认为类名首字母小写。</a:t>
              </a:r>
              <a:endPara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使用以上四个注解都可以声明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bean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，但是在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springboot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集成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web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开发中，声明控制器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bean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只能用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@Controller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。</a:t>
              </a:r>
              <a:endPara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FBA4B8A-3654-5E09-9917-659A712CAAC5}"/>
                </a:ext>
              </a:extLst>
            </p:cNvPr>
            <p:cNvGrpSpPr/>
            <p:nvPr/>
          </p:nvGrpSpPr>
          <p:grpSpPr>
            <a:xfrm>
              <a:off x="1048333" y="5599088"/>
              <a:ext cx="10224097" cy="1201246"/>
              <a:chOff x="1097275" y="5693358"/>
              <a:chExt cx="10174770" cy="1201246"/>
            </a:xfrm>
          </p:grpSpPr>
          <p:sp>
            <p:nvSpPr>
              <p:cNvPr id="16" name="三角形 9">
                <a:extLst>
                  <a:ext uri="{FF2B5EF4-FFF2-40B4-BE49-F238E27FC236}">
                    <a16:creationId xmlns:a16="http://schemas.microsoft.com/office/drawing/2014/main" id="{5C49CA74-FBB7-4F66-5BD9-06574F947FE3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B5D1972-6B7B-C844-49D2-FB36DFE92281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10074842" cy="1201246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EB70BD5-BDBC-5F25-1D71-7CDFE0482C58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219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6"/>
            <a:ext cx="5973761" cy="358311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请求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响应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分层解耦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44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B2A8778-32B1-5741-B351-56B45306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3" y="2936386"/>
            <a:ext cx="3933481" cy="3810833"/>
          </a:xfrm>
          <a:prstGeom prst="roundRect">
            <a:avLst>
              <a:gd name="adj" fmla="val 3070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84BF372-5626-2E0F-E3D7-4D073FAF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6024217" cy="517190"/>
          </a:xfrm>
        </p:spPr>
        <p:txBody>
          <a:bodyPr/>
          <a:lstStyle/>
          <a:p>
            <a:r>
              <a:rPr lang="en-US" altLang="zh-CN"/>
              <a:t>Bean</a:t>
            </a:r>
            <a:r>
              <a:rPr lang="zh-CN" altLang="en-US"/>
              <a:t>组件扫描</a:t>
            </a:r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23A9DA15-6D22-D85F-51ED-7046F0309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2" y="1646134"/>
            <a:ext cx="10622404" cy="1320732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前面声明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bean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的四大注解，要想生效，还需要被组件扫描注解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@ComponentScan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扫描。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@ComponentScan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注解虽然没有显式配置，但是实际上已经包含在了</a:t>
            </a:r>
            <a:r>
              <a:rPr lang="zh-CN" altLang="en-US"/>
              <a:t>启动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类声明注解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@SpringBootApplication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中，默认扫描的范围是</a:t>
            </a:r>
            <a:r>
              <a:rPr lang="zh-CN" altLang="en-US"/>
              <a:t>启动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类所在包及其子包。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A1C672-E6D4-CB43-888A-E23A63AB2EF1}"/>
              </a:ext>
            </a:extLst>
          </p:cNvPr>
          <p:cNvSpPr/>
          <p:nvPr/>
        </p:nvSpPr>
        <p:spPr>
          <a:xfrm>
            <a:off x="1136203" y="5161473"/>
            <a:ext cx="3933481" cy="2361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451852-F317-3C21-9F4C-63B01C1FC260}"/>
              </a:ext>
            </a:extLst>
          </p:cNvPr>
          <p:cNvSpPr/>
          <p:nvPr/>
        </p:nvSpPr>
        <p:spPr>
          <a:xfrm>
            <a:off x="1137725" y="4070250"/>
            <a:ext cx="3933481" cy="1070903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49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EE1E22-08A4-62A6-4692-0B16A0092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7136" y="1058593"/>
            <a:ext cx="6995160" cy="3127248"/>
          </a:xfrm>
        </p:spPr>
        <p:txBody>
          <a:bodyPr/>
          <a:lstStyle/>
          <a:p>
            <a:pPr>
              <a:tabLst>
                <a:tab pos="360000" algn="l"/>
              </a:tabLst>
            </a:pPr>
            <a:r>
              <a:rPr lang="zh-CN" altLang="en-US"/>
              <a:t>声明</a:t>
            </a:r>
            <a:r>
              <a:rPr lang="en-US" altLang="zh-CN"/>
              <a:t>bean</a:t>
            </a:r>
            <a:r>
              <a:rPr lang="zh-CN" altLang="en-US"/>
              <a:t>的注解</a:t>
            </a:r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C6F320C-195D-5311-86AC-3583EAA12EB2}"/>
              </a:ext>
            </a:extLst>
          </p:cNvPr>
          <p:cNvSpPr/>
          <p:nvPr/>
        </p:nvSpPr>
        <p:spPr>
          <a:xfrm>
            <a:off x="4926084" y="3093420"/>
            <a:ext cx="6474452" cy="1092421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@Controller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@Service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@Repository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@SpringBootApplication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具有包扫描作用，默认扫描当前包及其子包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536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539048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/>
              <a:t>分层解耦</a:t>
            </a:r>
            <a:endParaRPr lang="en-US" altLang="zh-CN"/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DI</a:t>
            </a:r>
            <a:r>
              <a:rPr lang="zh-CN" altLang="en-US">
                <a:solidFill>
                  <a:srgbClr val="C00000"/>
                </a:solidFill>
              </a:rPr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075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4BF372-5626-2E0F-E3D7-4D073FAF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6024217" cy="517190"/>
          </a:xfrm>
        </p:spPr>
        <p:txBody>
          <a:bodyPr/>
          <a:lstStyle/>
          <a:p>
            <a:r>
              <a:rPr lang="en-US" altLang="zh-CN"/>
              <a:t>Bean</a:t>
            </a:r>
            <a:r>
              <a:rPr lang="zh-CN" altLang="en-US"/>
              <a:t>注入</a:t>
            </a:r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23A9DA15-6D22-D85F-51ED-7046F0309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83029" cy="517190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注解，默认是按照</a:t>
            </a:r>
            <a:r>
              <a:rPr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进行，如果存在多个相同类型的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bean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，将会报出如下错误：</a:t>
            </a:r>
          </a:p>
        </p:txBody>
      </p:sp>
      <p:sp>
        <p:nvSpPr>
          <p:cNvPr id="11" name="文本占位符 14">
            <a:extLst>
              <a:ext uri="{FF2B5EF4-FFF2-40B4-BE49-F238E27FC236}">
                <a16:creationId xmlns:a16="http://schemas.microsoft.com/office/drawing/2014/main" id="{F0D4906A-7AE9-9D30-F16D-7B6728E893DF}"/>
              </a:ext>
            </a:extLst>
          </p:cNvPr>
          <p:cNvSpPr txBox="1">
            <a:spLocks/>
          </p:cNvSpPr>
          <p:nvPr/>
        </p:nvSpPr>
        <p:spPr>
          <a:xfrm>
            <a:off x="710881" y="4177487"/>
            <a:ext cx="10940344" cy="206599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通过以下几种方案来解决：</a:t>
            </a:r>
            <a:endParaRPr lang="en-US" altLang="zh-CN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400"/>
              <a:t>@Primary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400"/>
              <a:t>@Qualifier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400"/>
              <a:t>@Resource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53A3A31-BECB-5CF5-74BA-191DFDE91B24}"/>
              </a:ext>
            </a:extLst>
          </p:cNvPr>
          <p:cNvSpPr/>
          <p:nvPr/>
        </p:nvSpPr>
        <p:spPr>
          <a:xfrm>
            <a:off x="7426690" y="4197050"/>
            <a:ext cx="4224535" cy="129785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@Primary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ServiceA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endParaRPr kumimoji="0" lang="en-US" altLang="zh-CN" sz="13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3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0C665CE-5E7B-D28B-6DD6-D8DCD8B4B6FB}"/>
              </a:ext>
            </a:extLst>
          </p:cNvPr>
          <p:cNvSpPr/>
          <p:nvPr/>
        </p:nvSpPr>
        <p:spPr>
          <a:xfrm>
            <a:off x="2474568" y="4660019"/>
            <a:ext cx="4362187" cy="166977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@Qualifier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3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3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empServiceA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lang="en-US" altLang="zh-CN" sz="13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3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20D3587-48D1-151C-5298-72CB0122A4C8}"/>
              </a:ext>
            </a:extLst>
          </p:cNvPr>
          <p:cNvSpPr/>
          <p:nvPr/>
        </p:nvSpPr>
        <p:spPr>
          <a:xfrm>
            <a:off x="5696212" y="5344955"/>
            <a:ext cx="3547777" cy="1322069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300" b="0" i="1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1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@Resource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(name = </a:t>
            </a:r>
            <a:r>
              <a:rPr lang="zh-CN" altLang="zh-CN" sz="13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3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ServiceB"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lang="en-US" altLang="zh-CN" sz="13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D82041-5EB6-1DEF-2D7E-E6D6F4AD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48" y="2243094"/>
            <a:ext cx="10312400" cy="1473200"/>
          </a:xfrm>
          <a:prstGeom prst="roundRect">
            <a:avLst>
              <a:gd name="adj" fmla="val 6322"/>
            </a:avLst>
          </a:prstGeom>
          <a:ln w="6350">
            <a:solidFill>
              <a:schemeClr val="tx1"/>
            </a:solidFill>
            <a:prstDash val="dash"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ACB585B9-ADFF-9787-879E-6DB585249338}"/>
              </a:ext>
            </a:extLst>
          </p:cNvPr>
          <p:cNvSpPr/>
          <p:nvPr/>
        </p:nvSpPr>
        <p:spPr>
          <a:xfrm>
            <a:off x="1190348" y="2243094"/>
            <a:ext cx="10313723" cy="1473200"/>
          </a:xfrm>
          <a:prstGeom prst="roundRect">
            <a:avLst>
              <a:gd name="adj" fmla="val 4301"/>
            </a:avLst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0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5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EE1E22-08A4-62A6-4692-0B16A0092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7136" y="2135553"/>
            <a:ext cx="6995160" cy="29268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  <a:tabLst>
                <a:tab pos="360000" algn="l"/>
              </a:tabLst>
            </a:pPr>
            <a:r>
              <a:rPr lang="en-US" altLang="zh-CN" sz="1600"/>
              <a:t>1. </a:t>
            </a:r>
            <a:r>
              <a:rPr lang="zh-CN" altLang="en-US" sz="1600"/>
              <a:t>依赖注入的注解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95366AC-F220-2F79-1FB1-E61477CDF483}"/>
              </a:ext>
            </a:extLst>
          </p:cNvPr>
          <p:cNvSpPr/>
          <p:nvPr/>
        </p:nvSpPr>
        <p:spPr>
          <a:xfrm>
            <a:off x="4885444" y="2523086"/>
            <a:ext cx="6474452" cy="181182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：默认按照类型自动装配。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如果同类型的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bean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存在多个：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@Primary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 + @Qualifier(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bean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的名称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@Resource(name=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bean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的名称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8B673C0-5BAD-1E62-7075-DF84566DC097}"/>
              </a:ext>
            </a:extLst>
          </p:cNvPr>
          <p:cNvSpPr txBox="1">
            <a:spLocks/>
          </p:cNvSpPr>
          <p:nvPr/>
        </p:nvSpPr>
        <p:spPr>
          <a:xfrm>
            <a:off x="4517136" y="4522595"/>
            <a:ext cx="6995160" cy="292687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+mj-lt"/>
              <a:buNone/>
              <a:tabLst>
                <a:tab pos="360000" algn="l"/>
              </a:tabLst>
            </a:pPr>
            <a:r>
              <a:rPr lang="en-US" altLang="zh-CN" sz="1600"/>
              <a:t>2. @Resource</a:t>
            </a:r>
            <a:r>
              <a:rPr lang="zh-CN" altLang="en-US" sz="1600"/>
              <a:t> 与 </a:t>
            </a:r>
            <a:r>
              <a:rPr lang="en-US" altLang="zh-CN" sz="1600"/>
              <a:t>@Autowired</a:t>
            </a:r>
            <a:r>
              <a:rPr lang="zh-CN" altLang="en-US" sz="1600"/>
              <a:t>区别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5C0656B-0DB8-1040-5733-CDD45844D01C}"/>
              </a:ext>
            </a:extLst>
          </p:cNvPr>
          <p:cNvSpPr/>
          <p:nvPr/>
        </p:nvSpPr>
        <p:spPr>
          <a:xfrm>
            <a:off x="4885444" y="4920846"/>
            <a:ext cx="6474452" cy="890674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是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spring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框架提供的注解，而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@Resource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提供的注解。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默认是按照类型注入，而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@Resource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默认是按照名称注入。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7" grpId="0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23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116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CC6810D-A10F-8C8B-D5DA-09EE6A59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07" y="5376125"/>
            <a:ext cx="402712" cy="422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C4ACD1-52CA-0C62-E1AB-F7E8D7BA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727" y="5467607"/>
            <a:ext cx="765998" cy="207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2A4D2F-ECE5-FE66-52B5-9A01A25C1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071" y="5518420"/>
            <a:ext cx="232220" cy="3330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F95E2B-F07A-2DFC-DFD1-E74FB99E0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430" y="5516814"/>
            <a:ext cx="236043" cy="336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AED2A9-7BA0-3BFF-A823-D5F5B3CBE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693" y="5508742"/>
            <a:ext cx="236043" cy="332656"/>
          </a:xfrm>
          <a:prstGeom prst="rect">
            <a:avLst/>
          </a:prstGeom>
        </p:spPr>
      </p:pic>
      <p:sp>
        <p:nvSpPr>
          <p:cNvPr id="18" name="标题 4">
            <a:extLst>
              <a:ext uri="{FF2B5EF4-FFF2-40B4-BE49-F238E27FC236}">
                <a16:creationId xmlns:a16="http://schemas.microsoft.com/office/drawing/2014/main" id="{C1BA4AC7-4D7F-70DE-AFF3-A697AE3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r>
              <a:rPr lang="zh-CN" altLang="en-US"/>
              <a:t>前后端分离开发</a:t>
            </a:r>
          </a:p>
        </p:txBody>
      </p: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2F539183-2C62-EB3B-DF92-35747FD86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r>
              <a:rPr lang="zh-CN" altLang="en-US"/>
              <a:t>当前最为主流的开发模式：前后端分离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799E03-D547-C76B-6C8D-8367ABF2F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8495" y="5028495"/>
            <a:ext cx="1483811" cy="1123237"/>
          </a:xfrm>
          <a:prstGeom prst="rect">
            <a:avLst/>
          </a:prstGeom>
        </p:spPr>
      </p:pic>
      <p:pic>
        <p:nvPicPr>
          <p:cNvPr id="21" name="图片 20" descr="蓝色的标志&#10;&#10;描述已自动生成">
            <a:extLst>
              <a:ext uri="{FF2B5EF4-FFF2-40B4-BE49-F238E27FC236}">
                <a16:creationId xmlns:a16="http://schemas.microsoft.com/office/drawing/2014/main" id="{868B37A1-46D2-07C5-2B71-14DDE30491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8" y="4923723"/>
            <a:ext cx="1483811" cy="1119843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60BCA2-4DF9-9E54-539A-4083C6E28DB9}"/>
              </a:ext>
            </a:extLst>
          </p:cNvPr>
          <p:cNvGrpSpPr/>
          <p:nvPr/>
        </p:nvGrpSpPr>
        <p:grpSpPr>
          <a:xfrm>
            <a:off x="1232415" y="4845321"/>
            <a:ext cx="943010" cy="1682086"/>
            <a:chOff x="4197927" y="4879254"/>
            <a:chExt cx="943010" cy="1682086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181D24B3-A9DD-E730-1FB0-F825D1BE9DDD}"/>
                </a:ext>
              </a:extLst>
            </p:cNvPr>
            <p:cNvSpPr/>
            <p:nvPr/>
          </p:nvSpPr>
          <p:spPr>
            <a:xfrm>
              <a:off x="4197927" y="6150491"/>
              <a:ext cx="943010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前端开发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BBEB25A-0DD3-B652-6942-C24A711F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46491F-DD1C-E6A8-253F-ACE1E0D2A726}"/>
              </a:ext>
            </a:extLst>
          </p:cNvPr>
          <p:cNvGrpSpPr/>
          <p:nvPr/>
        </p:nvGrpSpPr>
        <p:grpSpPr>
          <a:xfrm>
            <a:off x="10053472" y="4850243"/>
            <a:ext cx="1117658" cy="1664527"/>
            <a:chOff x="6012045" y="5071568"/>
            <a:chExt cx="1117658" cy="1664527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2B2CF45-00D8-9641-1D91-1962130DA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C42E466D-D9BB-4413-2911-4B60825E711D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后端开发</a:t>
              </a:r>
            </a:p>
          </p:txBody>
        </p:sp>
      </p:grpSp>
      <p:sp>
        <p:nvSpPr>
          <p:cNvPr id="28" name="流程图: 多文档 27">
            <a:extLst>
              <a:ext uri="{FF2B5EF4-FFF2-40B4-BE49-F238E27FC236}">
                <a16:creationId xmlns:a16="http://schemas.microsoft.com/office/drawing/2014/main" id="{FBC13DB5-9118-1459-7D6A-034DFDD959FC}"/>
              </a:ext>
            </a:extLst>
          </p:cNvPr>
          <p:cNvSpPr/>
          <p:nvPr/>
        </p:nvSpPr>
        <p:spPr>
          <a:xfrm>
            <a:off x="5230368" y="3292546"/>
            <a:ext cx="1389888" cy="896112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FAC510D-1B14-86E4-0B66-73E21C892625}"/>
              </a:ext>
            </a:extLst>
          </p:cNvPr>
          <p:cNvCxnSpPr>
            <a:cxnSpLocks/>
          </p:cNvCxnSpPr>
          <p:nvPr/>
        </p:nvCxnSpPr>
        <p:spPr>
          <a:xfrm flipV="1">
            <a:off x="1828800" y="3737922"/>
            <a:ext cx="3310128" cy="108677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4AE0079-8FCB-F2E8-7AE0-3DA700E24BA1}"/>
              </a:ext>
            </a:extLst>
          </p:cNvPr>
          <p:cNvCxnSpPr>
            <a:cxnSpLocks/>
          </p:cNvCxnSpPr>
          <p:nvPr/>
        </p:nvCxnSpPr>
        <p:spPr>
          <a:xfrm>
            <a:off x="6711696" y="3737922"/>
            <a:ext cx="3685032" cy="106747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A340086-910E-0049-167A-157688E065C3}"/>
              </a:ext>
            </a:extLst>
          </p:cNvPr>
          <p:cNvGrpSpPr/>
          <p:nvPr/>
        </p:nvGrpSpPr>
        <p:grpSpPr>
          <a:xfrm>
            <a:off x="3968496" y="5028495"/>
            <a:ext cx="4352544" cy="329071"/>
            <a:chOff x="3968496" y="5028495"/>
            <a:chExt cx="4352544" cy="329071"/>
          </a:xfrm>
        </p:grpSpPr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E3E42124-2C63-6336-F67C-57594E9E02A5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F4F04BA-F709-002D-7647-CEB90473B54F}"/>
                </a:ext>
              </a:extLst>
            </p:cNvPr>
            <p:cNvSpPr txBox="1"/>
            <p:nvPr/>
          </p:nvSpPr>
          <p:spPr>
            <a:xfrm>
              <a:off x="5771291" y="5028495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AF0FB96-9C1C-5062-4339-A8ACFCDA3BCE}"/>
              </a:ext>
            </a:extLst>
          </p:cNvPr>
          <p:cNvGrpSpPr/>
          <p:nvPr/>
        </p:nvGrpSpPr>
        <p:grpSpPr>
          <a:xfrm>
            <a:off x="3968496" y="5729422"/>
            <a:ext cx="4352544" cy="324782"/>
            <a:chOff x="3968496" y="5729422"/>
            <a:chExt cx="4352544" cy="324782"/>
          </a:xfrm>
        </p:grpSpPr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C33A4F36-0C76-9690-BA51-C7A625BCEDB9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0106449-B9AD-EC3C-AD83-4943310A93A2}"/>
                </a:ext>
              </a:extLst>
            </p:cNvPr>
            <p:cNvSpPr txBox="1"/>
            <p:nvPr/>
          </p:nvSpPr>
          <p:spPr>
            <a:xfrm>
              <a:off x="5765159" y="5746427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360B75D7-8A96-BE2C-49D8-6166DB243C28}"/>
              </a:ext>
            </a:extLst>
          </p:cNvPr>
          <p:cNvSpPr txBox="1"/>
          <p:nvPr/>
        </p:nvSpPr>
        <p:spPr>
          <a:xfrm>
            <a:off x="8392062" y="3963884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7FC2D37-5381-FE1A-3357-B4AE5851B2C0}"/>
              </a:ext>
            </a:extLst>
          </p:cNvPr>
          <p:cNvSpPr txBox="1"/>
          <p:nvPr/>
        </p:nvSpPr>
        <p:spPr>
          <a:xfrm>
            <a:off x="2696071" y="3963883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矩形: 对角圆角 38">
            <a:extLst>
              <a:ext uri="{FF2B5EF4-FFF2-40B4-BE49-F238E27FC236}">
                <a16:creationId xmlns:a16="http://schemas.microsoft.com/office/drawing/2014/main" id="{2375FB51-900E-E8DC-6DC7-D2778F9F5985}"/>
              </a:ext>
            </a:extLst>
          </p:cNvPr>
          <p:cNvSpPr/>
          <p:nvPr/>
        </p:nvSpPr>
        <p:spPr>
          <a:xfrm>
            <a:off x="5106791" y="2123431"/>
            <a:ext cx="1637042" cy="546935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54438BF-70FA-C529-C5DA-57C5EB98F481}"/>
              </a:ext>
            </a:extLst>
          </p:cNvPr>
          <p:cNvCxnSpPr>
            <a:cxnSpLocks/>
          </p:cNvCxnSpPr>
          <p:nvPr/>
        </p:nvCxnSpPr>
        <p:spPr>
          <a:xfrm>
            <a:off x="5925312" y="2673388"/>
            <a:ext cx="0" cy="6191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8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83026</TotalTime>
  <Words>4809</Words>
  <Application>Microsoft Office PowerPoint</Application>
  <PresentationFormat>宽屏</PresentationFormat>
  <Paragraphs>483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65</vt:i4>
      </vt:variant>
    </vt:vector>
  </HeadingPairs>
  <TitlesOfParts>
    <vt:vector size="91" baseType="lpstr">
      <vt:lpstr>Alibaba PuHuiTi B</vt:lpstr>
      <vt:lpstr>Alibaba PuHuiTi M</vt:lpstr>
      <vt:lpstr>Alibaba PuHuiTi Medium</vt:lpstr>
      <vt:lpstr>Alibaba PuHuiTi R</vt:lpstr>
      <vt:lpstr>Arial Unicode MS</vt:lpstr>
      <vt:lpstr>IBMPlexMono,  Courier New</vt:lpstr>
      <vt:lpstr>阿里巴巴普惠体</vt:lpstr>
      <vt:lpstr>等线</vt:lpstr>
      <vt:lpstr>汉仪尚巍流云体简</vt:lpstr>
      <vt:lpstr>黑体</vt:lpstr>
      <vt:lpstr>华文楷体</vt:lpstr>
      <vt:lpstr>华文楷体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Web后端开发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请求</vt:lpstr>
      <vt:lpstr>请求</vt:lpstr>
      <vt:lpstr>前后端分离开发</vt:lpstr>
      <vt:lpstr>postman</vt:lpstr>
      <vt:lpstr>postman</vt:lpstr>
      <vt:lpstr>请求</vt:lpstr>
      <vt:lpstr>简单参数</vt:lpstr>
      <vt:lpstr>简单参数</vt:lpstr>
      <vt:lpstr>简单参数</vt:lpstr>
      <vt:lpstr>PowerPoint 演示文稿</vt:lpstr>
      <vt:lpstr>请求</vt:lpstr>
      <vt:lpstr>实体参数</vt:lpstr>
      <vt:lpstr>实体参数</vt:lpstr>
      <vt:lpstr>PowerPoint 演示文稿</vt:lpstr>
      <vt:lpstr>请求</vt:lpstr>
      <vt:lpstr>数组集合参数</vt:lpstr>
      <vt:lpstr>数组集合参数</vt:lpstr>
      <vt:lpstr>PowerPoint 演示文稿</vt:lpstr>
      <vt:lpstr>请求</vt:lpstr>
      <vt:lpstr>日期参数</vt:lpstr>
      <vt:lpstr>请求</vt:lpstr>
      <vt:lpstr>JSON 参数</vt:lpstr>
      <vt:lpstr>请求</vt:lpstr>
      <vt:lpstr>路径参数</vt:lpstr>
      <vt:lpstr>PowerPoint 演示文稿</vt:lpstr>
      <vt:lpstr>PowerPoint 演示文稿</vt:lpstr>
      <vt:lpstr>响应</vt:lpstr>
      <vt:lpstr>响应数据</vt:lpstr>
      <vt:lpstr>响应数据</vt:lpstr>
      <vt:lpstr>统一响应结果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分层解耦</vt:lpstr>
      <vt:lpstr>分层解耦</vt:lpstr>
      <vt:lpstr>三层架构</vt:lpstr>
      <vt:lpstr>三层架构</vt:lpstr>
      <vt:lpstr>三层架构</vt:lpstr>
      <vt:lpstr>拆分前后对比</vt:lpstr>
      <vt:lpstr>分层解耦</vt:lpstr>
      <vt:lpstr>分层解耦</vt:lpstr>
      <vt:lpstr>分层解耦</vt:lpstr>
      <vt:lpstr>分层解耦</vt:lpstr>
      <vt:lpstr>分层解耦</vt:lpstr>
      <vt:lpstr>分层解耦</vt:lpstr>
      <vt:lpstr>PowerPoint 演示文稿</vt:lpstr>
      <vt:lpstr>PowerPoint 演示文稿</vt:lpstr>
      <vt:lpstr>PowerPoint 演示文稿</vt:lpstr>
      <vt:lpstr>PowerPoint 演示文稿</vt:lpstr>
      <vt:lpstr>分层解耦</vt:lpstr>
      <vt:lpstr>Bean的声明</vt:lpstr>
      <vt:lpstr>Bean组件扫描</vt:lpstr>
      <vt:lpstr>PowerPoint 演示文稿</vt:lpstr>
      <vt:lpstr>分层解耦</vt:lpstr>
      <vt:lpstr>Bean注入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M8242</cp:lastModifiedBy>
  <cp:revision>5157</cp:revision>
  <dcterms:created xsi:type="dcterms:W3CDTF">2020-03-31T02:23:27Z</dcterms:created>
  <dcterms:modified xsi:type="dcterms:W3CDTF">2022-10-24T03:14:38Z</dcterms:modified>
</cp:coreProperties>
</file>